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avi" ContentType="video/x-msvide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2" r:id="rId2"/>
    <p:sldId id="259" r:id="rId3"/>
    <p:sldId id="261" r:id="rId4"/>
    <p:sldId id="266" r:id="rId5"/>
    <p:sldId id="270" r:id="rId6"/>
    <p:sldId id="272" r:id="rId7"/>
    <p:sldId id="267" r:id="rId8"/>
    <p:sldId id="273" r:id="rId9"/>
  </p:sldIdLst>
  <p:sldSz cx="12192000" cy="6858000"/>
  <p:notesSz cx="6858000" cy="11811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rha17@hotmail.com" initials="mi" lastIdx="1" clrIdx="0">
    <p:extLst>
      <p:ext uri="{19B8F6BF-5375-455C-9EA6-DF929625EA0E}">
        <p15:presenceInfo xmlns:p15="http://schemas.microsoft.com/office/powerpoint/2012/main" userId="S::urn:spo:guest#mirha17@hotmail.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F7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AF84D-9567-9010-74D9-2200AA9ACEDB}" v="12" dt="2019-05-14T17:43:17.379"/>
    <p1510:client id="{65FCFA9C-3DF8-50F5-2056-851CC4501F01}" v="221" dt="2019-05-15T09:21:27.154"/>
    <p1510:client id="{7F2B690F-2A58-C427-FBEC-77B45AFD5B10}" v="192" dt="2019-05-15T08:53:31.531"/>
    <p1510:client id="{9634638D-30EB-44E4-86FE-5F6607A0502F}" v="2419" dt="2019-05-15T09:56:18.84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72" autoAdjust="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2B559-6DA5-462F-8F3C-1131D33B5605}" type="datetimeFigureOut">
              <a:rPr lang="en-US" smtClean="0"/>
              <a:t>5/15/2019</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B95CD-B9C1-4A12-8E6C-5F87D20617B9}" type="slidenum">
              <a:rPr lang="en-US" smtClean="0"/>
              <a:t>‹Nr.›</a:t>
            </a:fld>
            <a:endParaRPr lang="en-US"/>
          </a:p>
        </p:txBody>
      </p:sp>
    </p:spTree>
    <p:extLst>
      <p:ext uri="{BB962C8B-B14F-4D97-AF65-F5344CB8AC3E}">
        <p14:creationId xmlns:p14="http://schemas.microsoft.com/office/powerpoint/2010/main" val="425135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C5B95CD-B9C1-4A12-8E6C-5F87D20617B9}" type="slidenum">
              <a:rPr lang="en-US" smtClean="0"/>
              <a:t>1</a:t>
            </a:fld>
            <a:endParaRPr lang="en-US"/>
          </a:p>
        </p:txBody>
      </p:sp>
    </p:spTree>
    <p:extLst>
      <p:ext uri="{BB962C8B-B14F-4D97-AF65-F5344CB8AC3E}">
        <p14:creationId xmlns:p14="http://schemas.microsoft.com/office/powerpoint/2010/main" val="25894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Problem:</a:t>
            </a:r>
          </a:p>
          <a:p>
            <a:endParaRPr lang="de-DE"/>
          </a:p>
          <a:p>
            <a:r>
              <a:rPr lang="de-DE" err="1"/>
              <a:t>Too</a:t>
            </a:r>
            <a:r>
              <a:rPr lang="de-DE"/>
              <a:t> </a:t>
            </a:r>
            <a:r>
              <a:rPr lang="de-DE" err="1"/>
              <a:t>much</a:t>
            </a:r>
            <a:r>
              <a:rPr lang="de-DE"/>
              <a:t> </a:t>
            </a:r>
            <a:r>
              <a:rPr lang="de-DE" err="1"/>
              <a:t>traffic</a:t>
            </a:r>
            <a:r>
              <a:rPr lang="de-DE"/>
              <a:t> in </a:t>
            </a:r>
            <a:r>
              <a:rPr lang="de-DE" err="1"/>
              <a:t>big</a:t>
            </a:r>
            <a:r>
              <a:rPr lang="de-DE"/>
              <a:t> </a:t>
            </a:r>
            <a:r>
              <a:rPr lang="de-DE" err="1"/>
              <a:t>citys</a:t>
            </a:r>
            <a:endParaRPr lang="de-DE"/>
          </a:p>
          <a:p>
            <a:r>
              <a:rPr lang="de-DE"/>
              <a:t>More and </a:t>
            </a:r>
            <a:r>
              <a:rPr lang="de-DE" err="1"/>
              <a:t>more</a:t>
            </a:r>
            <a:r>
              <a:rPr lang="de-DE"/>
              <a:t> </a:t>
            </a:r>
            <a:r>
              <a:rPr lang="de-DE" err="1"/>
              <a:t>cars</a:t>
            </a:r>
            <a:r>
              <a:rPr lang="de-DE"/>
              <a:t> on the </a:t>
            </a:r>
            <a:r>
              <a:rPr lang="de-DE" err="1"/>
              <a:t>road</a:t>
            </a:r>
            <a:endParaRPr lang="de-DE"/>
          </a:p>
          <a:p>
            <a:r>
              <a:rPr lang="de-DE"/>
              <a:t>Traffic lights are not smart</a:t>
            </a:r>
          </a:p>
          <a:p>
            <a:endParaRPr lang="de-DE"/>
          </a:p>
          <a:p>
            <a:r>
              <a:rPr lang="de-DE"/>
              <a:t>456657 h </a:t>
            </a:r>
            <a:r>
              <a:rPr lang="de-DE" err="1"/>
              <a:t>of</a:t>
            </a:r>
            <a:r>
              <a:rPr lang="de-DE"/>
              <a:t> </a:t>
            </a:r>
            <a:r>
              <a:rPr lang="de-DE" err="1"/>
              <a:t>traffic</a:t>
            </a:r>
            <a:r>
              <a:rPr lang="de-DE"/>
              <a:t> </a:t>
            </a:r>
            <a:r>
              <a:rPr lang="de-DE" err="1"/>
              <a:t>only</a:t>
            </a:r>
            <a:r>
              <a:rPr lang="de-DE"/>
              <a:t> in Germany</a:t>
            </a:r>
          </a:p>
          <a:p>
            <a:endParaRPr lang="de-DE"/>
          </a:p>
          <a:p>
            <a:endParaRPr lang="en-US"/>
          </a:p>
        </p:txBody>
      </p:sp>
      <p:sp>
        <p:nvSpPr>
          <p:cNvPr id="4" name="Foliennummernplatzhalter 3"/>
          <p:cNvSpPr>
            <a:spLocks noGrp="1"/>
          </p:cNvSpPr>
          <p:nvPr>
            <p:ph type="sldNum" sz="quarter" idx="5"/>
          </p:nvPr>
        </p:nvSpPr>
        <p:spPr/>
        <p:txBody>
          <a:bodyPr/>
          <a:lstStyle/>
          <a:p>
            <a:fld id="{EC5B95CD-B9C1-4A12-8E6C-5F87D20617B9}" type="slidenum">
              <a:rPr lang="en-US" smtClean="0"/>
              <a:t>2</a:t>
            </a:fld>
            <a:endParaRPr lang="en-US"/>
          </a:p>
        </p:txBody>
      </p:sp>
    </p:spTree>
    <p:extLst>
      <p:ext uri="{BB962C8B-B14F-4D97-AF65-F5344CB8AC3E}">
        <p14:creationId xmlns:p14="http://schemas.microsoft.com/office/powerpoint/2010/main" val="131296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PROBLEM STATEMENT</a:t>
            </a:r>
          </a:p>
          <a:p>
            <a:r>
              <a:rPr lang="en-US"/>
              <a:t>None of big ideas to resolve the traffic congestion can deliver a complete solution and most of them only temporary solve congestion problems. Widening roads leads to an improved state until a certain limit when demand increase. Sophisticated solutions, such as the traffic light optimization systems or construction site visibility are still underdeveloped despite it has been proved that these solutions yield improvements in traffic performance 15% more compared to fixed timing systems ("Urban traffic control systems: Evidence on performance". Institute for Transport Studies, University of Leeds. Retrieved 4 September 2013). There are some projects going on such as SCOOT in UK but still, in Germany we see no such </a:t>
            </a:r>
          </a:p>
          <a:p>
            <a:endParaRPr lang="en-US"/>
          </a:p>
          <a:p>
            <a:r>
              <a:rPr lang="en-US"/>
              <a:t>Edge computing - lot of the processing is happening on cloud and we want to avoid because a lot of data is not needed. we </a:t>
            </a:r>
            <a:r>
              <a:rPr lang="en-US" err="1"/>
              <a:t>analyse</a:t>
            </a:r>
            <a:r>
              <a:rPr lang="en-US"/>
              <a:t> data on edge device and transfer only meaningful data onto the could - decision making based on edge computing </a:t>
            </a:r>
          </a:p>
          <a:p>
            <a:endParaRPr lang="en-US"/>
          </a:p>
          <a:p>
            <a:r>
              <a:rPr lang="en-US"/>
              <a:t> WHAT OUR SOLUTION BRINGS IN </a:t>
            </a:r>
          </a:p>
          <a:p>
            <a:r>
              <a:rPr lang="en-US"/>
              <a:t>save on energy </a:t>
            </a:r>
            <a:r>
              <a:rPr lang="en-US" err="1"/>
              <a:t>compustion</a:t>
            </a:r>
            <a:r>
              <a:rPr lang="en-US"/>
              <a:t>, storage space, computing power, increase the visibility of data </a:t>
            </a:r>
            <a:r>
              <a:rPr lang="en-US" err="1"/>
              <a:t>wich</a:t>
            </a:r>
            <a:r>
              <a:rPr lang="en-US"/>
              <a:t> can be further used</a:t>
            </a:r>
          </a:p>
        </p:txBody>
      </p:sp>
      <p:sp>
        <p:nvSpPr>
          <p:cNvPr id="4" name="Foliennummernplatzhalter 3"/>
          <p:cNvSpPr>
            <a:spLocks noGrp="1"/>
          </p:cNvSpPr>
          <p:nvPr>
            <p:ph type="sldNum" sz="quarter" idx="5"/>
          </p:nvPr>
        </p:nvSpPr>
        <p:spPr/>
        <p:txBody>
          <a:bodyPr/>
          <a:lstStyle/>
          <a:p>
            <a:fld id="{EC5B95CD-B9C1-4A12-8E6C-5F87D20617B9}" type="slidenum">
              <a:rPr lang="en-US" smtClean="0"/>
              <a:t>3</a:t>
            </a:fld>
            <a:endParaRPr lang="en-US"/>
          </a:p>
        </p:txBody>
      </p:sp>
    </p:spTree>
    <p:extLst>
      <p:ext uri="{BB962C8B-B14F-4D97-AF65-F5344CB8AC3E}">
        <p14:creationId xmlns:p14="http://schemas.microsoft.com/office/powerpoint/2010/main" val="303999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PROBLEM STATEMENT</a:t>
            </a:r>
          </a:p>
          <a:p>
            <a:r>
              <a:rPr lang="en-US"/>
              <a:t>None of big ideas to resolve the traffic congestion can deliver a complete solution and most of them only temporary solve congestion problems. Widening roads leads to an improved state until a certain limit when demand increase. Sophisticated solutions, such as the traffic light optimization systems or construction site visibility are still underdeveloped despite it has been proved that these solutions yield improvements in traffic performance 15% more compared to fixed timing systems ("Urban traffic control systems: Evidence on performance". Institute for Transport Studies, University of Leeds. Retrieved 4 September 2013). There are some projects going on such as SCOOT in UK but still, in Germany we see no such </a:t>
            </a:r>
          </a:p>
          <a:p>
            <a:endParaRPr lang="en-US"/>
          </a:p>
          <a:p>
            <a:r>
              <a:rPr lang="en-US"/>
              <a:t>Edge computing - lot of the processing is happening on cloud and we want to avoid because a lot of data is not needed. we </a:t>
            </a:r>
            <a:r>
              <a:rPr lang="en-US" err="1"/>
              <a:t>analyse</a:t>
            </a:r>
            <a:r>
              <a:rPr lang="en-US"/>
              <a:t> data on edge device and transfer only meaningful data onto the could - decision making based on edge computing </a:t>
            </a:r>
          </a:p>
          <a:p>
            <a:endParaRPr lang="en-US"/>
          </a:p>
          <a:p>
            <a:r>
              <a:rPr lang="en-US"/>
              <a:t> WHAT OUR SOLUTION BRINGS IN </a:t>
            </a:r>
          </a:p>
          <a:p>
            <a:r>
              <a:rPr lang="en-US"/>
              <a:t>save on energy </a:t>
            </a:r>
            <a:r>
              <a:rPr lang="en-US" err="1"/>
              <a:t>compustion</a:t>
            </a:r>
            <a:r>
              <a:rPr lang="en-US"/>
              <a:t>, storage space, computing power, increase the visibility of data </a:t>
            </a:r>
            <a:r>
              <a:rPr lang="en-US" err="1"/>
              <a:t>wich</a:t>
            </a:r>
            <a:r>
              <a:rPr lang="en-US"/>
              <a:t> can be further used</a:t>
            </a:r>
          </a:p>
        </p:txBody>
      </p:sp>
      <p:sp>
        <p:nvSpPr>
          <p:cNvPr id="4" name="Foliennummernplatzhalter 3"/>
          <p:cNvSpPr>
            <a:spLocks noGrp="1"/>
          </p:cNvSpPr>
          <p:nvPr>
            <p:ph type="sldNum" sz="quarter" idx="5"/>
          </p:nvPr>
        </p:nvSpPr>
        <p:spPr/>
        <p:txBody>
          <a:bodyPr/>
          <a:lstStyle/>
          <a:p>
            <a:fld id="{EC5B95CD-B9C1-4A12-8E6C-5F87D20617B9}" type="slidenum">
              <a:rPr lang="en-US" smtClean="0"/>
              <a:t>5</a:t>
            </a:fld>
            <a:endParaRPr lang="en-US"/>
          </a:p>
        </p:txBody>
      </p:sp>
    </p:spTree>
    <p:extLst>
      <p:ext uri="{BB962C8B-B14F-4D97-AF65-F5344CB8AC3E}">
        <p14:creationId xmlns:p14="http://schemas.microsoft.com/office/powerpoint/2010/main" val="226623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C5B95CD-B9C1-4A12-8E6C-5F87D20617B9}" type="slidenum">
              <a:rPr lang="en-US" smtClean="0"/>
              <a:t>7</a:t>
            </a:fld>
            <a:endParaRPr lang="en-US"/>
          </a:p>
        </p:txBody>
      </p:sp>
    </p:spTree>
    <p:extLst>
      <p:ext uri="{BB962C8B-B14F-4D97-AF65-F5344CB8AC3E}">
        <p14:creationId xmlns:p14="http://schemas.microsoft.com/office/powerpoint/2010/main" val="3889944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7BDC16-5D18-48FB-A8E8-F98F8DD0F50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93498D16-9564-4B16-9A31-507DD9350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08566BFD-BE8B-419B-BDEF-557415C64555}"/>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5" name="Fußzeilenplatzhalter 4">
            <a:extLst>
              <a:ext uri="{FF2B5EF4-FFF2-40B4-BE49-F238E27FC236}">
                <a16:creationId xmlns:a16="http://schemas.microsoft.com/office/drawing/2014/main" id="{1D119B80-5CDC-4C7A-8ADE-99F87E930A6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A0A798BE-AFD8-4E33-B0D2-2CEF14EDBFAD}"/>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1745185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B547CC-7200-48A9-B4FF-E7A686DF466E}"/>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89632D42-B2C5-42F0-8160-2C4404F8367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F7CBDB9B-67FA-4D4F-8080-4A09E2A39965}"/>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5" name="Fußzeilenplatzhalter 4">
            <a:extLst>
              <a:ext uri="{FF2B5EF4-FFF2-40B4-BE49-F238E27FC236}">
                <a16:creationId xmlns:a16="http://schemas.microsoft.com/office/drawing/2014/main" id="{F782B8FF-C3BE-43D5-8B56-4D44093445D6}"/>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D98C7D5-17E4-46CE-93E9-E48BCA8BD60E}"/>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2672614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7F74452-A665-4001-AC3A-1F75D968B1A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31745DE3-CE9B-4DBB-9E72-BA5AA189593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E6F4C51-A0FD-4C72-B7C4-64AC1F3D09A4}"/>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5" name="Fußzeilenplatzhalter 4">
            <a:extLst>
              <a:ext uri="{FF2B5EF4-FFF2-40B4-BE49-F238E27FC236}">
                <a16:creationId xmlns:a16="http://schemas.microsoft.com/office/drawing/2014/main" id="{BD494363-580D-4B54-88CE-A64F400A5BD4}"/>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44C8508-F63F-4D99-8DF3-791175D76D26}"/>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2900176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25485-4917-4B6B-9775-C8F48741F46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DA3F61CE-063D-4471-97ED-968A2447A91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7690296-6A97-4321-A6AD-2E381EDCEB31}"/>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5" name="Fußzeilenplatzhalter 4">
            <a:extLst>
              <a:ext uri="{FF2B5EF4-FFF2-40B4-BE49-F238E27FC236}">
                <a16:creationId xmlns:a16="http://schemas.microsoft.com/office/drawing/2014/main" id="{31D699A6-E700-47DA-A438-2C366DCFA20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9E4D4B6-A3EB-457D-8425-58B8E8F70852}"/>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2831104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030FB-92E2-4A10-AB4D-16D5BE35DCF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29F0E037-A127-4154-A4E1-6AC799CF4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8D6F22B-A5C3-4373-BB10-5A0DE096A3F0}"/>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5" name="Fußzeilenplatzhalter 4">
            <a:extLst>
              <a:ext uri="{FF2B5EF4-FFF2-40B4-BE49-F238E27FC236}">
                <a16:creationId xmlns:a16="http://schemas.microsoft.com/office/drawing/2014/main" id="{BCCD1873-F3E1-4746-9B25-4E51B6C82480}"/>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E1DE15F-67F3-4C11-9550-0DDF92A02F88}"/>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2718676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75440E-73CD-42D2-AC35-C4AEEC7848BE}"/>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7472F59D-7F0A-43B1-812B-AEBC72F67D3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39B8C68B-3546-4768-B609-C5720CB53F6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2E93B0C1-52B1-432B-B188-6AAA77DE7862}"/>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6" name="Fußzeilenplatzhalter 5">
            <a:extLst>
              <a:ext uri="{FF2B5EF4-FFF2-40B4-BE49-F238E27FC236}">
                <a16:creationId xmlns:a16="http://schemas.microsoft.com/office/drawing/2014/main" id="{C0DA6E45-A4E3-437A-A76E-F46EC2D3DF8D}"/>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DDE169D5-A775-4D81-A6AD-E7DF540649F6}"/>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120425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C1F71-B64B-4EE9-A9AB-E8F74A791D1F}"/>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DAB4C59F-E146-4597-9E53-3B1ACF59CD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9DDE890-034B-466E-81AC-E6BFF768A56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929CB6F9-CBF3-4A88-80CB-4549A10AFA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7F26A61-C233-4A57-ADE0-B4907183704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2DA89478-CEAD-45B9-86DD-AC8F08733B38}"/>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8" name="Fußzeilenplatzhalter 7">
            <a:extLst>
              <a:ext uri="{FF2B5EF4-FFF2-40B4-BE49-F238E27FC236}">
                <a16:creationId xmlns:a16="http://schemas.microsoft.com/office/drawing/2014/main" id="{095C1160-3AE3-466F-B8FF-4FDFB0B958E6}"/>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430A00E8-9B13-4969-B092-CA8A7C2D22E2}"/>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227491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6EF0EF-DC62-4D4C-A585-D0EBA4058AC2}"/>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04A9F3E1-68D4-4B63-9B2D-7BCB22F9E4E8}"/>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4" name="Fußzeilenplatzhalter 3">
            <a:extLst>
              <a:ext uri="{FF2B5EF4-FFF2-40B4-BE49-F238E27FC236}">
                <a16:creationId xmlns:a16="http://schemas.microsoft.com/office/drawing/2014/main" id="{47B52EFE-3EE3-424C-B7BF-15AD3084FB39}"/>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7791BE22-0ED6-49FB-B5FC-C3D75C4A55EF}"/>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1983464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C29620-3CD8-4968-B3BB-07F892780B70}"/>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3" name="Fußzeilenplatzhalter 2">
            <a:extLst>
              <a:ext uri="{FF2B5EF4-FFF2-40B4-BE49-F238E27FC236}">
                <a16:creationId xmlns:a16="http://schemas.microsoft.com/office/drawing/2014/main" id="{D59EBF31-0941-4E58-91B3-A76EE4CA5CA4}"/>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A12A3DD7-824C-4B3E-84AD-0C442A6F8C57}"/>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2062404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6B3DA2-E835-4AE2-A5C6-A38D6A34AF0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F7558FBE-F6AA-4B5D-AF8A-44EC2B75F4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367871F5-B399-4959-974A-7DEF1D58F3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1365EF1-CBAB-4250-8527-77E3A1A989AB}"/>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6" name="Fußzeilenplatzhalter 5">
            <a:extLst>
              <a:ext uri="{FF2B5EF4-FFF2-40B4-BE49-F238E27FC236}">
                <a16:creationId xmlns:a16="http://schemas.microsoft.com/office/drawing/2014/main" id="{1E5468A1-3C50-4B9C-9F10-6C0E3DEDE48E}"/>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ED36BBC-D5AE-420B-A3FD-AE0411EA158B}"/>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3409619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BDD18D-CC40-4ADF-B294-EFFBBD7B6C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DE44AC99-C980-42AD-A697-E6A0454C6C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C2022E01-C469-475D-B5BE-1172960B6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E00112A-97AC-4CA8-BCCB-EA880DEF8FC4}"/>
              </a:ext>
            </a:extLst>
          </p:cNvPr>
          <p:cNvSpPr>
            <a:spLocks noGrp="1"/>
          </p:cNvSpPr>
          <p:nvPr>
            <p:ph type="dt" sz="half" idx="10"/>
          </p:nvPr>
        </p:nvSpPr>
        <p:spPr/>
        <p:txBody>
          <a:bodyPr/>
          <a:lstStyle/>
          <a:p>
            <a:fld id="{651D444C-C173-4874-AE0C-EBFC5E2FF713}" type="datetimeFigureOut">
              <a:rPr lang="en-US" smtClean="0"/>
              <a:t>5/15/2019</a:t>
            </a:fld>
            <a:endParaRPr lang="en-US"/>
          </a:p>
        </p:txBody>
      </p:sp>
      <p:sp>
        <p:nvSpPr>
          <p:cNvPr id="6" name="Fußzeilenplatzhalter 5">
            <a:extLst>
              <a:ext uri="{FF2B5EF4-FFF2-40B4-BE49-F238E27FC236}">
                <a16:creationId xmlns:a16="http://schemas.microsoft.com/office/drawing/2014/main" id="{1FFE455B-FF26-4CBD-8999-AAA223D518A8}"/>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3F5C0314-5F14-4C64-8E44-08CD696814A4}"/>
              </a:ext>
            </a:extLst>
          </p:cNvPr>
          <p:cNvSpPr>
            <a:spLocks noGrp="1"/>
          </p:cNvSpPr>
          <p:nvPr>
            <p:ph type="sldNum" sz="quarter" idx="12"/>
          </p:nvPr>
        </p:nvSpPr>
        <p:spPr/>
        <p:txBody>
          <a:bodyPr/>
          <a:lstStyle/>
          <a:p>
            <a:fld id="{E07ABBE2-3353-40B3-B6FA-2B3964366EEC}" type="slidenum">
              <a:rPr lang="en-US" smtClean="0"/>
              <a:t>‹Nr.›</a:t>
            </a:fld>
            <a:endParaRPr lang="en-US"/>
          </a:p>
        </p:txBody>
      </p:sp>
    </p:spTree>
    <p:extLst>
      <p:ext uri="{BB962C8B-B14F-4D97-AF65-F5344CB8AC3E}">
        <p14:creationId xmlns:p14="http://schemas.microsoft.com/office/powerpoint/2010/main" val="1484076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B584531-846A-4524-A25C-2E4C73BA0E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C7E10477-B0B4-4269-93DC-DC86CDEA84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700CA9C-C578-48D7-BA16-580EBBE55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1D444C-C173-4874-AE0C-EBFC5E2FF713}" type="datetimeFigureOut">
              <a:rPr lang="en-US" smtClean="0"/>
              <a:t>5/15/2019</a:t>
            </a:fld>
            <a:endParaRPr lang="en-US"/>
          </a:p>
        </p:txBody>
      </p:sp>
      <p:sp>
        <p:nvSpPr>
          <p:cNvPr id="5" name="Fußzeilenplatzhalter 4">
            <a:extLst>
              <a:ext uri="{FF2B5EF4-FFF2-40B4-BE49-F238E27FC236}">
                <a16:creationId xmlns:a16="http://schemas.microsoft.com/office/drawing/2014/main" id="{2025DB62-F401-45D3-9E67-696DFEB79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0A5A52B2-E652-4A73-AB8B-A2602974E7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7ABBE2-3353-40B3-B6FA-2B3964366EEC}" type="slidenum">
              <a:rPr lang="en-US" smtClean="0"/>
              <a:t>‹Nr.›</a:t>
            </a:fld>
            <a:endParaRPr lang="en-US"/>
          </a:p>
        </p:txBody>
      </p:sp>
    </p:spTree>
    <p:extLst>
      <p:ext uri="{BB962C8B-B14F-4D97-AF65-F5344CB8AC3E}">
        <p14:creationId xmlns:p14="http://schemas.microsoft.com/office/powerpoint/2010/main" val="3193066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jp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oleObject" Target="../embeddings/oleObject1.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image" Target="../media/image22.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B531423-A919-40EC-999D-437052D56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5" y="0"/>
            <a:ext cx="685800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p:spPr>
      </p:pic>
      <p:sp>
        <p:nvSpPr>
          <p:cNvPr id="5" name="Rechteck 4">
            <a:extLst>
              <a:ext uri="{FF2B5EF4-FFF2-40B4-BE49-F238E27FC236}">
                <a16:creationId xmlns:a16="http://schemas.microsoft.com/office/drawing/2014/main" id="{691013EE-ADFE-4B55-9790-5EE7ED22ADBE}"/>
              </a:ext>
            </a:extLst>
          </p:cNvPr>
          <p:cNvSpPr/>
          <p:nvPr/>
        </p:nvSpPr>
        <p:spPr>
          <a:xfrm>
            <a:off x="6096000" y="0"/>
            <a:ext cx="1469571"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F07917C5-4E62-4A54-9365-C6EBE31A4576}"/>
              </a:ext>
            </a:extLst>
          </p:cNvPr>
          <p:cNvSpPr/>
          <p:nvPr/>
        </p:nvSpPr>
        <p:spPr>
          <a:xfrm>
            <a:off x="5388429" y="0"/>
            <a:ext cx="707571" cy="6858000"/>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id="{7ED50448-B5C1-47EE-B671-1193783A4E3C}"/>
              </a:ext>
            </a:extLst>
          </p:cNvPr>
          <p:cNvSpPr txBox="1"/>
          <p:nvPr/>
        </p:nvSpPr>
        <p:spPr>
          <a:xfrm>
            <a:off x="6918771" y="990471"/>
            <a:ext cx="5127393" cy="5262979"/>
          </a:xfrm>
          <a:prstGeom prst="rect">
            <a:avLst/>
          </a:prstGeom>
          <a:noFill/>
        </p:spPr>
        <p:txBody>
          <a:bodyPr wrap="square" rtlCol="0" anchor="t">
            <a:spAutoFit/>
          </a:bodyPr>
          <a:lstStyle/>
          <a:p>
            <a:pPr lvl="3"/>
            <a:r>
              <a:rPr lang="de-DE" sz="4800" b="1">
                <a:latin typeface="Comic Sans MS"/>
              </a:rPr>
              <a:t>WE ARE TRAFFIC   </a:t>
            </a:r>
            <a:endParaRPr lang="en-US">
              <a:latin typeface="Calibri" panose="020F0502020204030204"/>
              <a:cs typeface="Calibri"/>
            </a:endParaRPr>
          </a:p>
          <a:p>
            <a:pPr lvl="3"/>
            <a:r>
              <a:rPr lang="de-DE" sz="4800" b="1">
                <a:latin typeface="Comic Sans MS"/>
              </a:rPr>
              <a:t>HEROES</a:t>
            </a:r>
            <a:endParaRPr lang="en-US">
              <a:cs typeface="Calibri"/>
            </a:endParaRPr>
          </a:p>
          <a:p>
            <a:endParaRPr lang="de-DE" sz="4800" b="1">
              <a:latin typeface="Comic Sans MS"/>
            </a:endParaRPr>
          </a:p>
          <a:p>
            <a:r>
              <a:rPr lang="en-US" sz="4800" b="1">
                <a:latin typeface="Comic Sans MS"/>
              </a:rPr>
              <a:t>SAVING YOU </a:t>
            </a:r>
          </a:p>
          <a:p>
            <a:r>
              <a:rPr lang="en-US" sz="4800" b="1">
                <a:latin typeface="Comic Sans MS"/>
              </a:rPr>
              <a:t>     FROM  </a:t>
            </a:r>
            <a:endParaRPr lang="en-US"/>
          </a:p>
          <a:p>
            <a:r>
              <a:rPr lang="en-US" sz="4800" b="1">
                <a:latin typeface="Comic Sans MS"/>
              </a:rPr>
              <a:t>TRAFFIC JAMS</a:t>
            </a:r>
            <a:endParaRPr lang="en-US">
              <a:cs typeface="Calibri"/>
            </a:endParaRPr>
          </a:p>
        </p:txBody>
      </p:sp>
      <p:sp>
        <p:nvSpPr>
          <p:cNvPr id="19" name="Ellipse 18">
            <a:extLst>
              <a:ext uri="{FF2B5EF4-FFF2-40B4-BE49-F238E27FC236}">
                <a16:creationId xmlns:a16="http://schemas.microsoft.com/office/drawing/2014/main" id="{0AD26B51-A55B-4D85-942A-4AE86B9786B0}"/>
              </a:ext>
            </a:extLst>
          </p:cNvPr>
          <p:cNvSpPr/>
          <p:nvPr/>
        </p:nvSpPr>
        <p:spPr>
          <a:xfrm>
            <a:off x="3231356" y="3860459"/>
            <a:ext cx="254793" cy="2428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uppieren 20">
            <a:extLst>
              <a:ext uri="{FF2B5EF4-FFF2-40B4-BE49-F238E27FC236}">
                <a16:creationId xmlns:a16="http://schemas.microsoft.com/office/drawing/2014/main" id="{AE5378BD-D193-4E76-B3BC-CC369AB3EB19}"/>
              </a:ext>
            </a:extLst>
          </p:cNvPr>
          <p:cNvGrpSpPr/>
          <p:nvPr/>
        </p:nvGrpSpPr>
        <p:grpSpPr>
          <a:xfrm>
            <a:off x="3057525" y="1854845"/>
            <a:ext cx="8886378" cy="4249060"/>
            <a:chOff x="3057525" y="1928587"/>
            <a:chExt cx="8886378" cy="4249060"/>
          </a:xfrm>
        </p:grpSpPr>
        <p:grpSp>
          <p:nvGrpSpPr>
            <p:cNvPr id="18" name="Gruppieren 17">
              <a:extLst>
                <a:ext uri="{FF2B5EF4-FFF2-40B4-BE49-F238E27FC236}">
                  <a16:creationId xmlns:a16="http://schemas.microsoft.com/office/drawing/2014/main" id="{AE5C95BC-364D-4904-98BC-529CB271930E}"/>
                </a:ext>
              </a:extLst>
            </p:cNvPr>
            <p:cNvGrpSpPr/>
            <p:nvPr/>
          </p:nvGrpSpPr>
          <p:grpSpPr>
            <a:xfrm>
              <a:off x="3057525" y="1928587"/>
              <a:ext cx="8886378" cy="4249060"/>
              <a:chOff x="3057525" y="1928587"/>
              <a:chExt cx="8886378" cy="4249060"/>
            </a:xfrm>
          </p:grpSpPr>
          <p:sp>
            <p:nvSpPr>
              <p:cNvPr id="8" name="Ellipse 7">
                <a:extLst>
                  <a:ext uri="{FF2B5EF4-FFF2-40B4-BE49-F238E27FC236}">
                    <a16:creationId xmlns:a16="http://schemas.microsoft.com/office/drawing/2014/main" id="{AE1FFDA7-20EC-41C8-A5D6-CD8795C0F176}"/>
                  </a:ext>
                </a:extLst>
              </p:cNvPr>
              <p:cNvSpPr/>
              <p:nvPr/>
            </p:nvSpPr>
            <p:spPr>
              <a:xfrm>
                <a:off x="3224213" y="4583621"/>
                <a:ext cx="254793" cy="242887"/>
              </a:xfrm>
              <a:prstGeom prst="ellipse">
                <a:avLst/>
              </a:prstGeom>
              <a:solidFill>
                <a:srgbClr val="29F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16">
                <a:extLst>
                  <a:ext uri="{FF2B5EF4-FFF2-40B4-BE49-F238E27FC236}">
                    <a16:creationId xmlns:a16="http://schemas.microsoft.com/office/drawing/2014/main" id="{B56CE7F9-FE10-4EBD-A816-383BF65CEF6D}"/>
                  </a:ext>
                </a:extLst>
              </p:cNvPr>
              <p:cNvGrpSpPr/>
              <p:nvPr/>
            </p:nvGrpSpPr>
            <p:grpSpPr>
              <a:xfrm>
                <a:off x="3057525" y="1928587"/>
                <a:ext cx="8886378" cy="4249060"/>
                <a:chOff x="3057525" y="1928587"/>
                <a:chExt cx="8886378" cy="4249060"/>
              </a:xfrm>
            </p:grpSpPr>
            <p:cxnSp>
              <p:nvCxnSpPr>
                <p:cNvPr id="3" name="Gerader Verbinder 2">
                  <a:extLst>
                    <a:ext uri="{FF2B5EF4-FFF2-40B4-BE49-F238E27FC236}">
                      <a16:creationId xmlns:a16="http://schemas.microsoft.com/office/drawing/2014/main" id="{636BCEEB-CB0C-4B4B-B548-9536A52FB6DB}"/>
                    </a:ext>
                  </a:extLst>
                </p:cNvPr>
                <p:cNvCxnSpPr/>
                <p:nvPr/>
              </p:nvCxnSpPr>
              <p:spPr>
                <a:xfrm>
                  <a:off x="3549764" y="1981203"/>
                  <a:ext cx="6481423" cy="3429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1D2152A3-518A-4E38-A936-A34FF6C151B6}"/>
                    </a:ext>
                  </a:extLst>
                </p:cNvPr>
                <p:cNvCxnSpPr>
                  <a:cxnSpLocks/>
                </p:cNvCxnSpPr>
                <p:nvPr/>
              </p:nvCxnSpPr>
              <p:spPr>
                <a:xfrm>
                  <a:off x="3157878" y="1981203"/>
                  <a:ext cx="6481423" cy="3429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80225CDF-C05C-42C4-B00C-79647B9B9FF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64651" y="5164694"/>
                  <a:ext cx="3579252" cy="1012953"/>
                </a:xfrm>
                <a:prstGeom prst="rect">
                  <a:avLst/>
                </a:prstGeom>
              </p:spPr>
            </p:pic>
            <p:sp>
              <p:nvSpPr>
                <p:cNvPr id="14" name="Ellipse 13">
                  <a:extLst>
                    <a:ext uri="{FF2B5EF4-FFF2-40B4-BE49-F238E27FC236}">
                      <a16:creationId xmlns:a16="http://schemas.microsoft.com/office/drawing/2014/main" id="{E28ADCF3-2463-496D-BF69-9211A9F4C467}"/>
                    </a:ext>
                  </a:extLst>
                </p:cNvPr>
                <p:cNvSpPr/>
                <p:nvPr/>
              </p:nvSpPr>
              <p:spPr>
                <a:xfrm>
                  <a:off x="3057525" y="1930400"/>
                  <a:ext cx="194924" cy="105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a:extLst>
                    <a:ext uri="{FF2B5EF4-FFF2-40B4-BE49-F238E27FC236}">
                      <a16:creationId xmlns:a16="http://schemas.microsoft.com/office/drawing/2014/main" id="{5EE35792-2A03-4495-9DF1-A57FAB4C28C9}"/>
                    </a:ext>
                  </a:extLst>
                </p:cNvPr>
                <p:cNvSpPr/>
                <p:nvPr/>
              </p:nvSpPr>
              <p:spPr>
                <a:xfrm>
                  <a:off x="3449411" y="1928587"/>
                  <a:ext cx="194924" cy="105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Ellipse 19">
              <a:extLst>
                <a:ext uri="{FF2B5EF4-FFF2-40B4-BE49-F238E27FC236}">
                  <a16:creationId xmlns:a16="http://schemas.microsoft.com/office/drawing/2014/main" id="{982B368F-CFFE-4F5E-8864-A9E031C9B826}"/>
                </a:ext>
              </a:extLst>
            </p:cNvPr>
            <p:cNvSpPr/>
            <p:nvPr/>
          </p:nvSpPr>
          <p:spPr>
            <a:xfrm>
              <a:off x="3231355" y="3933611"/>
              <a:ext cx="254793" cy="2428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09481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58D36057-B692-4F7E-A9DE-F8C4CA7FCC5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35" t="10983" r="50535" b="61190"/>
          <a:stretch/>
        </p:blipFill>
        <p:spPr>
          <a:xfrm>
            <a:off x="-130630" y="0"/>
            <a:ext cx="12322629" cy="6858000"/>
          </a:xfrm>
        </p:spPr>
      </p:pic>
      <p:sp>
        <p:nvSpPr>
          <p:cNvPr id="12" name="Rechteck 11">
            <a:extLst>
              <a:ext uri="{FF2B5EF4-FFF2-40B4-BE49-F238E27FC236}">
                <a16:creationId xmlns:a16="http://schemas.microsoft.com/office/drawing/2014/main" id="{727C7241-669E-4463-A1AA-15FB396294A7}"/>
              </a:ext>
            </a:extLst>
          </p:cNvPr>
          <p:cNvSpPr/>
          <p:nvPr/>
        </p:nvSpPr>
        <p:spPr>
          <a:xfrm>
            <a:off x="706" y="0"/>
            <a:ext cx="12192000" cy="6858000"/>
          </a:xfrm>
          <a:prstGeom prst="rect">
            <a:avLst/>
          </a:prstGeom>
          <a:solidFill>
            <a:schemeClr val="bg2">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uppieren 22">
            <a:extLst>
              <a:ext uri="{FF2B5EF4-FFF2-40B4-BE49-F238E27FC236}">
                <a16:creationId xmlns:a16="http://schemas.microsoft.com/office/drawing/2014/main" id="{7AFB19AE-A481-4CA6-BE1C-65E118A34014}"/>
              </a:ext>
            </a:extLst>
          </p:cNvPr>
          <p:cNvGrpSpPr/>
          <p:nvPr/>
        </p:nvGrpSpPr>
        <p:grpSpPr>
          <a:xfrm>
            <a:off x="748208" y="4088800"/>
            <a:ext cx="4637313" cy="1104139"/>
            <a:chOff x="748208" y="4075446"/>
            <a:chExt cx="4637313" cy="1104139"/>
          </a:xfrm>
        </p:grpSpPr>
        <p:sp>
          <p:nvSpPr>
            <p:cNvPr id="18" name="Rechteck: abgerundete Ecken 17">
              <a:extLst>
                <a:ext uri="{FF2B5EF4-FFF2-40B4-BE49-F238E27FC236}">
                  <a16:creationId xmlns:a16="http://schemas.microsoft.com/office/drawing/2014/main" id="{24465F07-BBCD-49E5-9813-F2E5A488B796}"/>
                </a:ext>
              </a:extLst>
            </p:cNvPr>
            <p:cNvSpPr/>
            <p:nvPr/>
          </p:nvSpPr>
          <p:spPr>
            <a:xfrm>
              <a:off x="748208" y="4075446"/>
              <a:ext cx="4637313" cy="110413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B409A1BD-EED5-4198-9851-432D69973A87}"/>
                </a:ext>
              </a:extLst>
            </p:cNvPr>
            <p:cNvSpPr txBox="1"/>
            <p:nvPr/>
          </p:nvSpPr>
          <p:spPr>
            <a:xfrm>
              <a:off x="1812399" y="4331496"/>
              <a:ext cx="3570515" cy="646331"/>
            </a:xfrm>
            <a:prstGeom prst="rect">
              <a:avLst/>
            </a:prstGeom>
            <a:noFill/>
          </p:spPr>
          <p:txBody>
            <a:bodyPr wrap="square" rtlCol="0" anchor="t">
              <a:spAutoFit/>
            </a:bodyPr>
            <a:lstStyle/>
            <a:p>
              <a:r>
                <a:rPr lang="de-DE" b="1">
                  <a:latin typeface="Comic Sans MS"/>
                </a:rPr>
                <a:t>Every year </a:t>
              </a:r>
              <a:r>
                <a:rPr lang="de-DE" b="1" err="1">
                  <a:latin typeface="Comic Sans MS"/>
                </a:rPr>
                <a:t>there</a:t>
              </a:r>
              <a:r>
                <a:rPr lang="de-DE" b="1">
                  <a:latin typeface="Comic Sans MS"/>
                </a:rPr>
                <a:t> are ca. 1.000.000 additional </a:t>
              </a:r>
              <a:r>
                <a:rPr lang="de-DE" b="1" err="1">
                  <a:latin typeface="Comic Sans MS"/>
                </a:rPr>
                <a:t>cars</a:t>
              </a:r>
              <a:r>
                <a:rPr lang="de-DE" b="1">
                  <a:latin typeface="Comic Sans MS"/>
                </a:rPr>
                <a:t> </a:t>
              </a:r>
            </a:p>
          </p:txBody>
        </p:sp>
        <p:pic>
          <p:nvPicPr>
            <p:cNvPr id="6" name="Grafik 5">
              <a:extLst>
                <a:ext uri="{FF2B5EF4-FFF2-40B4-BE49-F238E27FC236}">
                  <a16:creationId xmlns:a16="http://schemas.microsoft.com/office/drawing/2014/main" id="{62A10FA8-8AAC-4376-84D9-127D4426F95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193" y="4310223"/>
              <a:ext cx="649609" cy="602652"/>
            </a:xfrm>
            <a:prstGeom prst="rect">
              <a:avLst/>
            </a:prstGeom>
          </p:spPr>
        </p:pic>
      </p:grpSp>
      <p:grpSp>
        <p:nvGrpSpPr>
          <p:cNvPr id="22" name="Gruppieren 21">
            <a:extLst>
              <a:ext uri="{FF2B5EF4-FFF2-40B4-BE49-F238E27FC236}">
                <a16:creationId xmlns:a16="http://schemas.microsoft.com/office/drawing/2014/main" id="{D0C3390A-3289-4576-BD27-286D12F00B8E}"/>
              </a:ext>
            </a:extLst>
          </p:cNvPr>
          <p:cNvGrpSpPr/>
          <p:nvPr/>
        </p:nvGrpSpPr>
        <p:grpSpPr>
          <a:xfrm>
            <a:off x="749567" y="2795645"/>
            <a:ext cx="4637313" cy="1005817"/>
            <a:chOff x="749567" y="2795645"/>
            <a:chExt cx="4637313" cy="1005817"/>
          </a:xfrm>
        </p:grpSpPr>
        <p:sp>
          <p:nvSpPr>
            <p:cNvPr id="25" name="Rechteck: abgerundete Ecken 24">
              <a:extLst>
                <a:ext uri="{FF2B5EF4-FFF2-40B4-BE49-F238E27FC236}">
                  <a16:creationId xmlns:a16="http://schemas.microsoft.com/office/drawing/2014/main" id="{918EEFFF-3CED-4B40-8FED-C98FCBCC28F5}"/>
                </a:ext>
              </a:extLst>
            </p:cNvPr>
            <p:cNvSpPr/>
            <p:nvPr/>
          </p:nvSpPr>
          <p:spPr>
            <a:xfrm>
              <a:off x="749567" y="2795645"/>
              <a:ext cx="4637313" cy="100581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B7BA0C8C-8D6A-4217-AD30-040765414FC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8879" y="2977516"/>
              <a:ext cx="825073" cy="697272"/>
            </a:xfrm>
            <a:prstGeom prst="rect">
              <a:avLst/>
            </a:prstGeom>
          </p:spPr>
        </p:pic>
        <p:sp>
          <p:nvSpPr>
            <p:cNvPr id="26" name="Textfeld 25">
              <a:extLst>
                <a:ext uri="{FF2B5EF4-FFF2-40B4-BE49-F238E27FC236}">
                  <a16:creationId xmlns:a16="http://schemas.microsoft.com/office/drawing/2014/main" id="{C0F35681-6ACE-441D-AFD3-C85EDFEA621C}"/>
                </a:ext>
              </a:extLst>
            </p:cNvPr>
            <p:cNvSpPr txBox="1"/>
            <p:nvPr/>
          </p:nvSpPr>
          <p:spPr>
            <a:xfrm>
              <a:off x="1733264" y="2975388"/>
              <a:ext cx="3570515" cy="646331"/>
            </a:xfrm>
            <a:prstGeom prst="rect">
              <a:avLst/>
            </a:prstGeom>
            <a:noFill/>
          </p:spPr>
          <p:txBody>
            <a:bodyPr wrap="square" rtlCol="0" anchor="t">
              <a:spAutoFit/>
            </a:bodyPr>
            <a:lstStyle/>
            <a:p>
              <a:r>
                <a:rPr lang="de-DE" b="1">
                  <a:latin typeface="Comic Sans MS"/>
                </a:rPr>
                <a:t>Traffic lights are not connected and smart</a:t>
              </a:r>
              <a:endParaRPr lang="en-US" b="1">
                <a:latin typeface="Comic Sans MS"/>
              </a:endParaRPr>
            </a:p>
          </p:txBody>
        </p:sp>
      </p:grpSp>
      <p:grpSp>
        <p:nvGrpSpPr>
          <p:cNvPr id="10" name="Gruppieren 9">
            <a:extLst>
              <a:ext uri="{FF2B5EF4-FFF2-40B4-BE49-F238E27FC236}">
                <a16:creationId xmlns:a16="http://schemas.microsoft.com/office/drawing/2014/main" id="{23E98242-5767-45A5-A33A-3CD2544E6346}"/>
              </a:ext>
            </a:extLst>
          </p:cNvPr>
          <p:cNvGrpSpPr/>
          <p:nvPr/>
        </p:nvGrpSpPr>
        <p:grpSpPr>
          <a:xfrm>
            <a:off x="749663" y="1331490"/>
            <a:ext cx="4637314" cy="1190171"/>
            <a:chOff x="119380" y="1603711"/>
            <a:chExt cx="4637314" cy="1190171"/>
          </a:xfrm>
        </p:grpSpPr>
        <p:sp>
          <p:nvSpPr>
            <p:cNvPr id="33" name="Rechteck: abgerundete Ecken 32">
              <a:extLst>
                <a:ext uri="{FF2B5EF4-FFF2-40B4-BE49-F238E27FC236}">
                  <a16:creationId xmlns:a16="http://schemas.microsoft.com/office/drawing/2014/main" id="{3D06C981-28D0-43B6-9AAB-3AC21F91A7CC}"/>
                </a:ext>
              </a:extLst>
            </p:cNvPr>
            <p:cNvSpPr/>
            <p:nvPr/>
          </p:nvSpPr>
          <p:spPr>
            <a:xfrm>
              <a:off x="119381" y="1603711"/>
              <a:ext cx="4637313" cy="119017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fik 37">
              <a:extLst>
                <a:ext uri="{FF2B5EF4-FFF2-40B4-BE49-F238E27FC236}">
                  <a16:creationId xmlns:a16="http://schemas.microsoft.com/office/drawing/2014/main" id="{FB300F6B-FB85-4FA2-A6C1-CD3CB4191A6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9380" y="1703158"/>
              <a:ext cx="1001263" cy="1001263"/>
            </a:xfrm>
            <a:prstGeom prst="rect">
              <a:avLst/>
            </a:prstGeom>
          </p:spPr>
        </p:pic>
        <p:sp>
          <p:nvSpPr>
            <p:cNvPr id="39" name="Textfeld 38">
              <a:extLst>
                <a:ext uri="{FF2B5EF4-FFF2-40B4-BE49-F238E27FC236}">
                  <a16:creationId xmlns:a16="http://schemas.microsoft.com/office/drawing/2014/main" id="{BCC39AD7-9535-4541-B154-755952FFB212}"/>
                </a:ext>
              </a:extLst>
            </p:cNvPr>
            <p:cNvSpPr txBox="1"/>
            <p:nvPr/>
          </p:nvSpPr>
          <p:spPr>
            <a:xfrm>
              <a:off x="1120643" y="1923829"/>
              <a:ext cx="3570515" cy="646331"/>
            </a:xfrm>
            <a:prstGeom prst="rect">
              <a:avLst/>
            </a:prstGeom>
            <a:noFill/>
          </p:spPr>
          <p:txBody>
            <a:bodyPr wrap="square" rtlCol="0">
              <a:spAutoFit/>
            </a:bodyPr>
            <a:lstStyle/>
            <a:p>
              <a:r>
                <a:rPr lang="de-DE" b="1">
                  <a:latin typeface="Comic Sans MS" panose="030F0702030302020204" pitchFamily="66" charset="0"/>
                </a:rPr>
                <a:t>In Germany are 456.657 hours trafficjams every year</a:t>
              </a:r>
              <a:endParaRPr lang="en-US" b="1">
                <a:latin typeface="Comic Sans MS" panose="030F0702030302020204" pitchFamily="66" charset="0"/>
              </a:endParaRPr>
            </a:p>
          </p:txBody>
        </p:sp>
      </p:grpSp>
      <p:grpSp>
        <p:nvGrpSpPr>
          <p:cNvPr id="9" name="Gruppieren 8">
            <a:extLst>
              <a:ext uri="{FF2B5EF4-FFF2-40B4-BE49-F238E27FC236}">
                <a16:creationId xmlns:a16="http://schemas.microsoft.com/office/drawing/2014/main" id="{51ADE30F-686F-483C-A077-6B9104387E4E}"/>
              </a:ext>
            </a:extLst>
          </p:cNvPr>
          <p:cNvGrpSpPr/>
          <p:nvPr/>
        </p:nvGrpSpPr>
        <p:grpSpPr>
          <a:xfrm>
            <a:off x="749663" y="5435754"/>
            <a:ext cx="4637313" cy="1005817"/>
            <a:chOff x="691606" y="5617462"/>
            <a:chExt cx="4637313" cy="1005817"/>
          </a:xfrm>
        </p:grpSpPr>
        <p:sp>
          <p:nvSpPr>
            <p:cNvPr id="24" name="Rechteck: abgerundete Ecken 23">
              <a:extLst>
                <a:ext uri="{FF2B5EF4-FFF2-40B4-BE49-F238E27FC236}">
                  <a16:creationId xmlns:a16="http://schemas.microsoft.com/office/drawing/2014/main" id="{8CC6B0F7-EEB8-4AED-9590-CB22A8E754AA}"/>
                </a:ext>
              </a:extLst>
            </p:cNvPr>
            <p:cNvSpPr/>
            <p:nvPr/>
          </p:nvSpPr>
          <p:spPr>
            <a:xfrm>
              <a:off x="691606" y="5617462"/>
              <a:ext cx="4637313" cy="100581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feld 28">
              <a:extLst>
                <a:ext uri="{FF2B5EF4-FFF2-40B4-BE49-F238E27FC236}">
                  <a16:creationId xmlns:a16="http://schemas.microsoft.com/office/drawing/2014/main" id="{68DC2FCA-557F-415F-AD8B-39F00A1EA79A}"/>
                </a:ext>
              </a:extLst>
            </p:cNvPr>
            <p:cNvSpPr txBox="1"/>
            <p:nvPr/>
          </p:nvSpPr>
          <p:spPr>
            <a:xfrm>
              <a:off x="1738085" y="5812652"/>
              <a:ext cx="3570515" cy="646331"/>
            </a:xfrm>
            <a:prstGeom prst="rect">
              <a:avLst/>
            </a:prstGeom>
            <a:noFill/>
          </p:spPr>
          <p:txBody>
            <a:bodyPr wrap="square" rtlCol="0" anchor="t">
              <a:spAutoFit/>
            </a:bodyPr>
            <a:lstStyle/>
            <a:p>
              <a:r>
                <a:rPr lang="de-DE" b="1">
                  <a:latin typeface="Comic Sans MS"/>
                </a:rPr>
                <a:t>Construction </a:t>
              </a:r>
              <a:r>
                <a:rPr lang="de-DE" b="1" err="1">
                  <a:latin typeface="Comic Sans MS"/>
                </a:rPr>
                <a:t>sites</a:t>
              </a:r>
              <a:r>
                <a:rPr lang="de-DE" b="1">
                  <a:latin typeface="Comic Sans MS"/>
                </a:rPr>
                <a:t> are not </a:t>
              </a:r>
              <a:r>
                <a:rPr lang="de-DE" b="1" err="1">
                  <a:latin typeface="Comic Sans MS"/>
                </a:rPr>
                <a:t>always</a:t>
              </a:r>
              <a:r>
                <a:rPr lang="de-DE" b="1">
                  <a:latin typeface="Comic Sans MS"/>
                </a:rPr>
                <a:t> </a:t>
              </a:r>
              <a:r>
                <a:rPr lang="de-DE" b="1" err="1">
                  <a:latin typeface="Comic Sans MS"/>
                </a:rPr>
                <a:t>visibile</a:t>
              </a:r>
              <a:r>
                <a:rPr lang="de-DE" b="1">
                  <a:latin typeface="Comic Sans MS"/>
                </a:rPr>
                <a:t> on </a:t>
              </a:r>
              <a:r>
                <a:rPr lang="de-DE" b="1" err="1">
                  <a:latin typeface="Comic Sans MS"/>
                </a:rPr>
                <a:t>maps</a:t>
              </a:r>
              <a:r>
                <a:rPr lang="de-DE" b="1">
                  <a:latin typeface="Comic Sans MS"/>
                </a:rPr>
                <a:t> </a:t>
              </a:r>
            </a:p>
          </p:txBody>
        </p:sp>
        <p:pic>
          <p:nvPicPr>
            <p:cNvPr id="13" name="Grafik 12">
              <a:extLst>
                <a:ext uri="{FF2B5EF4-FFF2-40B4-BE49-F238E27FC236}">
                  <a16:creationId xmlns:a16="http://schemas.microsoft.com/office/drawing/2014/main" id="{E2AB88CB-7F08-4738-99C4-622B643017F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24920" y="5781755"/>
              <a:ext cx="677228" cy="677228"/>
            </a:xfrm>
            <a:prstGeom prst="rect">
              <a:avLst/>
            </a:prstGeom>
          </p:spPr>
        </p:pic>
      </p:grpSp>
      <p:sp>
        <p:nvSpPr>
          <p:cNvPr id="2" name="Textfeld 1">
            <a:extLst>
              <a:ext uri="{FF2B5EF4-FFF2-40B4-BE49-F238E27FC236}">
                <a16:creationId xmlns:a16="http://schemas.microsoft.com/office/drawing/2014/main" id="{5AB95EFC-6CA2-478D-8C9E-0435702ED97A}"/>
              </a:ext>
            </a:extLst>
          </p:cNvPr>
          <p:cNvSpPr txBox="1"/>
          <p:nvPr/>
        </p:nvSpPr>
        <p:spPr>
          <a:xfrm>
            <a:off x="296087" y="257975"/>
            <a:ext cx="9911775" cy="707886"/>
          </a:xfrm>
          <a:prstGeom prst="rect">
            <a:avLst/>
          </a:prstGeom>
          <a:noFill/>
        </p:spPr>
        <p:txBody>
          <a:bodyPr wrap="square" rtlCol="0" anchor="t">
            <a:spAutoFit/>
          </a:bodyPr>
          <a:lstStyle/>
          <a:p>
            <a:r>
              <a:rPr lang="de-DE" sz="4000" b="1" dirty="0">
                <a:latin typeface="Comic Sans MS" panose="030F0702030302020204" pitchFamily="66" charset="0"/>
              </a:rPr>
              <a:t>The Problem</a:t>
            </a:r>
          </a:p>
        </p:txBody>
      </p:sp>
      <p:grpSp>
        <p:nvGrpSpPr>
          <p:cNvPr id="14" name="Gruppieren 13">
            <a:extLst>
              <a:ext uri="{FF2B5EF4-FFF2-40B4-BE49-F238E27FC236}">
                <a16:creationId xmlns:a16="http://schemas.microsoft.com/office/drawing/2014/main" id="{E72DC728-5163-46DE-B830-16B2A3FD03BA}"/>
              </a:ext>
            </a:extLst>
          </p:cNvPr>
          <p:cNvGrpSpPr/>
          <p:nvPr/>
        </p:nvGrpSpPr>
        <p:grpSpPr>
          <a:xfrm>
            <a:off x="5385521" y="1926576"/>
            <a:ext cx="6299389" cy="4696703"/>
            <a:chOff x="5385521" y="1926576"/>
            <a:chExt cx="6299389" cy="4696703"/>
          </a:xfrm>
        </p:grpSpPr>
        <p:sp>
          <p:nvSpPr>
            <p:cNvPr id="17" name="Rechteck: abgerundete Ecken 16">
              <a:extLst>
                <a:ext uri="{FF2B5EF4-FFF2-40B4-BE49-F238E27FC236}">
                  <a16:creationId xmlns:a16="http://schemas.microsoft.com/office/drawing/2014/main" id="{7B15C0BF-C034-49D3-BE38-63B8CBB8E187}"/>
                </a:ext>
              </a:extLst>
            </p:cNvPr>
            <p:cNvSpPr/>
            <p:nvPr/>
          </p:nvSpPr>
          <p:spPr>
            <a:xfrm>
              <a:off x="7035307" y="2060111"/>
              <a:ext cx="4649603" cy="351304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feld 15">
              <a:extLst>
                <a:ext uri="{FF2B5EF4-FFF2-40B4-BE49-F238E27FC236}">
                  <a16:creationId xmlns:a16="http://schemas.microsoft.com/office/drawing/2014/main" id="{5012A3B3-7E0C-4E5E-AD8F-E178C36E6F8B}"/>
                </a:ext>
              </a:extLst>
            </p:cNvPr>
            <p:cNvSpPr txBox="1"/>
            <p:nvPr/>
          </p:nvSpPr>
          <p:spPr>
            <a:xfrm>
              <a:off x="7226312" y="2098964"/>
              <a:ext cx="4408680" cy="4524315"/>
            </a:xfrm>
            <a:prstGeom prst="rect">
              <a:avLst/>
            </a:prstGeom>
            <a:noFill/>
          </p:spPr>
          <p:txBody>
            <a:bodyPr wrap="square" rtlCol="0" anchor="t">
              <a:spAutoFit/>
            </a:bodyPr>
            <a:lstStyle/>
            <a:p>
              <a:endParaRPr lang="de-DE" b="1">
                <a:latin typeface="Comic Sans MS"/>
              </a:endParaRPr>
            </a:p>
            <a:p>
              <a:r>
                <a:rPr lang="de-DE" b="1">
                  <a:latin typeface="Comic Sans MS"/>
                </a:rPr>
                <a:t>• </a:t>
              </a:r>
              <a:r>
                <a:rPr lang="de-DE" b="1" err="1">
                  <a:latin typeface="Comic Sans MS"/>
                </a:rPr>
                <a:t>Production</a:t>
              </a:r>
              <a:r>
                <a:rPr lang="de-DE" b="1">
                  <a:latin typeface="Comic Sans MS"/>
                </a:rPr>
                <a:t> </a:t>
              </a:r>
              <a:r>
                <a:rPr lang="de-DE" b="1" err="1">
                  <a:latin typeface="Comic Sans MS"/>
                </a:rPr>
                <a:t>of</a:t>
              </a:r>
              <a:r>
                <a:rPr lang="de-DE" b="1">
                  <a:latin typeface="Comic Sans MS"/>
                </a:rPr>
                <a:t> a large </a:t>
              </a:r>
              <a:r>
                <a:rPr lang="de-DE" b="1" err="1">
                  <a:latin typeface="Comic Sans MS"/>
                </a:rPr>
                <a:t>volume</a:t>
              </a:r>
              <a:r>
                <a:rPr lang="de-DE" b="1">
                  <a:latin typeface="Comic Sans MS"/>
                </a:rPr>
                <a:t> </a:t>
              </a:r>
              <a:r>
                <a:rPr lang="de-DE" b="1" err="1">
                  <a:latin typeface="Comic Sans MS"/>
                </a:rPr>
                <a:t>of</a:t>
              </a:r>
              <a:endParaRPr lang="de-DE" b="1">
                <a:latin typeface="Comic Sans MS"/>
              </a:endParaRPr>
            </a:p>
            <a:p>
              <a:r>
                <a:rPr lang="de-DE" b="1">
                  <a:latin typeface="Comic Sans MS"/>
                </a:rPr>
                <a:t>  </a:t>
              </a:r>
              <a:r>
                <a:rPr lang="de-DE" b="1" err="1">
                  <a:latin typeface="Comic Sans MS"/>
                </a:rPr>
                <a:t>harmful</a:t>
              </a:r>
              <a:r>
                <a:rPr lang="de-DE" b="1">
                  <a:latin typeface="Comic Sans MS"/>
                </a:rPr>
                <a:t> CO2</a:t>
              </a:r>
            </a:p>
            <a:p>
              <a:endParaRPr lang="de-DE" b="1">
                <a:latin typeface="Comic Sans MS"/>
              </a:endParaRPr>
            </a:p>
            <a:p>
              <a:r>
                <a:rPr lang="de-DE" b="1">
                  <a:latin typeface="Comic Sans MS"/>
                </a:rPr>
                <a:t>• Higher </a:t>
              </a:r>
              <a:r>
                <a:rPr lang="de-DE" b="1" err="1">
                  <a:latin typeface="Comic Sans MS"/>
                </a:rPr>
                <a:t>fuel</a:t>
              </a:r>
              <a:r>
                <a:rPr lang="de-DE" b="1">
                  <a:latin typeface="Comic Sans MS"/>
                </a:rPr>
                <a:t> </a:t>
              </a:r>
              <a:r>
                <a:rPr lang="de-DE" b="1" err="1">
                  <a:latin typeface="Comic Sans MS"/>
                </a:rPr>
                <a:t>consumption</a:t>
              </a:r>
              <a:r>
                <a:rPr lang="de-DE" b="1">
                  <a:latin typeface="Comic Sans MS"/>
                </a:rPr>
                <a:t> </a:t>
              </a:r>
            </a:p>
            <a:p>
              <a:endParaRPr lang="de-DE" b="1">
                <a:latin typeface="Comic Sans MS"/>
              </a:endParaRPr>
            </a:p>
            <a:p>
              <a:r>
                <a:rPr lang="de-DE" b="1">
                  <a:latin typeface="Comic Sans MS"/>
                </a:rPr>
                <a:t>• </a:t>
              </a:r>
              <a:r>
                <a:rPr lang="de-DE" b="1" err="1">
                  <a:latin typeface="Comic Sans MS"/>
                </a:rPr>
                <a:t>Frustrated</a:t>
              </a:r>
              <a:r>
                <a:rPr lang="de-DE" b="1">
                  <a:latin typeface="Comic Sans MS"/>
                </a:rPr>
                <a:t> </a:t>
              </a:r>
              <a:r>
                <a:rPr lang="de-DE" b="1" err="1">
                  <a:latin typeface="Comic Sans MS"/>
                </a:rPr>
                <a:t>drivers</a:t>
              </a:r>
              <a:r>
                <a:rPr lang="de-DE" b="1">
                  <a:latin typeface="Comic Sans MS"/>
                </a:rPr>
                <a:t> </a:t>
              </a:r>
              <a:r>
                <a:rPr lang="de-DE" b="1" err="1">
                  <a:latin typeface="Comic Sans MS"/>
                </a:rPr>
                <a:t>engaging</a:t>
              </a:r>
              <a:r>
                <a:rPr lang="de-DE" b="1">
                  <a:latin typeface="Comic Sans MS"/>
                </a:rPr>
                <a:t> in</a:t>
              </a:r>
            </a:p>
            <a:p>
              <a:r>
                <a:rPr lang="de-DE" b="1">
                  <a:latin typeface="Comic Sans MS"/>
                </a:rPr>
                <a:t>   </a:t>
              </a:r>
              <a:r>
                <a:rPr lang="de-DE" b="1" err="1">
                  <a:latin typeface="Comic Sans MS"/>
                </a:rPr>
                <a:t>road</a:t>
              </a:r>
              <a:r>
                <a:rPr lang="de-DE" b="1">
                  <a:latin typeface="Comic Sans MS"/>
                </a:rPr>
                <a:t> rage </a:t>
              </a:r>
            </a:p>
            <a:p>
              <a:endParaRPr lang="de-DE" b="1">
                <a:latin typeface="Comic Sans MS"/>
              </a:endParaRPr>
            </a:p>
            <a:p>
              <a:r>
                <a:rPr lang="de-DE" b="1">
                  <a:latin typeface="Comic Sans MS"/>
                </a:rPr>
                <a:t>• Loss in </a:t>
              </a:r>
              <a:r>
                <a:rPr lang="de-DE" b="1" err="1">
                  <a:latin typeface="Comic Sans MS"/>
                </a:rPr>
                <a:t>productivity</a:t>
              </a:r>
              <a:r>
                <a:rPr lang="de-DE" b="1">
                  <a:latin typeface="Comic Sans MS"/>
                </a:rPr>
                <a:t> and in the </a:t>
              </a:r>
            </a:p>
            <a:p>
              <a:r>
                <a:rPr lang="de-DE" b="1">
                  <a:latin typeface="Comic Sans MS"/>
                </a:rPr>
                <a:t>   </a:t>
              </a:r>
              <a:r>
                <a:rPr lang="de-DE" b="1" err="1">
                  <a:latin typeface="Comic Sans MS"/>
                </a:rPr>
                <a:t>drivers</a:t>
              </a:r>
              <a:r>
                <a:rPr lang="de-DE" b="1">
                  <a:latin typeface="Comic Sans MS"/>
                </a:rPr>
                <a:t>' personal </a:t>
              </a:r>
              <a:r>
                <a:rPr lang="de-DE" b="1" err="1">
                  <a:latin typeface="Comic Sans MS"/>
                </a:rPr>
                <a:t>lives</a:t>
              </a:r>
              <a:endParaRPr lang="de-DE" b="1">
                <a:latin typeface="Comic Sans MS"/>
              </a:endParaRPr>
            </a:p>
            <a:p>
              <a:endParaRPr lang="de-DE" b="1">
                <a:latin typeface="Comic Sans MS"/>
              </a:endParaRPr>
            </a:p>
            <a:p>
              <a:endParaRPr lang="de-DE" b="1">
                <a:latin typeface="Comic Sans MS"/>
              </a:endParaRPr>
            </a:p>
            <a:p>
              <a:endParaRPr lang="de-DE" b="1">
                <a:latin typeface="Comic Sans MS"/>
              </a:endParaRPr>
            </a:p>
            <a:p>
              <a:endParaRPr lang="de-DE" b="1">
                <a:latin typeface="Comic Sans MS"/>
              </a:endParaRPr>
            </a:p>
            <a:p>
              <a:endParaRPr lang="de-DE" b="1">
                <a:latin typeface="Comic Sans MS"/>
              </a:endParaRPr>
            </a:p>
          </p:txBody>
        </p:sp>
        <p:grpSp>
          <p:nvGrpSpPr>
            <p:cNvPr id="51" name="Gruppieren 50">
              <a:extLst>
                <a:ext uri="{FF2B5EF4-FFF2-40B4-BE49-F238E27FC236}">
                  <a16:creationId xmlns:a16="http://schemas.microsoft.com/office/drawing/2014/main" id="{D9A13B48-DA2A-4CBC-ACC3-CE4EB2434277}"/>
                </a:ext>
              </a:extLst>
            </p:cNvPr>
            <p:cNvGrpSpPr/>
            <p:nvPr/>
          </p:nvGrpSpPr>
          <p:grpSpPr>
            <a:xfrm>
              <a:off x="5385521" y="1926576"/>
              <a:ext cx="1637963" cy="4012087"/>
              <a:chOff x="5385521" y="1926576"/>
              <a:chExt cx="1637963" cy="4012087"/>
            </a:xfrm>
          </p:grpSpPr>
          <p:cxnSp>
            <p:nvCxnSpPr>
              <p:cNvPr id="15" name="Verbinder: gekrümmt 14">
                <a:extLst>
                  <a:ext uri="{FF2B5EF4-FFF2-40B4-BE49-F238E27FC236}">
                    <a16:creationId xmlns:a16="http://schemas.microsoft.com/office/drawing/2014/main" id="{89CF5CA0-D17D-49E7-B0C1-591C58DA05A0}"/>
                  </a:ext>
                </a:extLst>
              </p:cNvPr>
              <p:cNvCxnSpPr>
                <a:cxnSpLocks/>
                <a:stCxn id="33" idx="3"/>
              </p:cNvCxnSpPr>
              <p:nvPr/>
            </p:nvCxnSpPr>
            <p:spPr>
              <a:xfrm>
                <a:off x="5386977" y="1926576"/>
                <a:ext cx="1636507" cy="1547350"/>
              </a:xfrm>
              <a:prstGeom prst="curvedConnector3">
                <a:avLst>
                  <a:gd name="adj1" fmla="val 5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CDAAAA6F-D1AA-4F28-A84E-1E59162CF12D}"/>
                  </a:ext>
                </a:extLst>
              </p:cNvPr>
              <p:cNvCxnSpPr>
                <a:cxnSpLocks/>
                <a:stCxn id="25" idx="3"/>
              </p:cNvCxnSpPr>
              <p:nvPr/>
            </p:nvCxnSpPr>
            <p:spPr>
              <a:xfrm>
                <a:off x="5386880" y="3298554"/>
                <a:ext cx="1636604" cy="456379"/>
              </a:xfrm>
              <a:prstGeom prst="curved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Verbinder: gekrümmt 40">
                <a:extLst>
                  <a:ext uri="{FF2B5EF4-FFF2-40B4-BE49-F238E27FC236}">
                    <a16:creationId xmlns:a16="http://schemas.microsoft.com/office/drawing/2014/main" id="{7EA7A6DA-C6C1-4265-8A64-2A968F903FA8}"/>
                  </a:ext>
                </a:extLst>
              </p:cNvPr>
              <p:cNvCxnSpPr>
                <a:cxnSpLocks/>
                <a:stCxn id="18" idx="3"/>
              </p:cNvCxnSpPr>
              <p:nvPr/>
            </p:nvCxnSpPr>
            <p:spPr>
              <a:xfrm flipV="1">
                <a:off x="5385521" y="4230255"/>
                <a:ext cx="1597170" cy="410615"/>
              </a:xfrm>
              <a:prstGeom prst="curved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C097A49A-1FB0-4A64-9C72-35E3804375BC}"/>
                  </a:ext>
                </a:extLst>
              </p:cNvPr>
              <p:cNvCxnSpPr>
                <a:cxnSpLocks/>
                <a:stCxn id="24" idx="3"/>
              </p:cNvCxnSpPr>
              <p:nvPr/>
            </p:nvCxnSpPr>
            <p:spPr>
              <a:xfrm flipV="1">
                <a:off x="5386976" y="4469672"/>
                <a:ext cx="1624130" cy="1468991"/>
              </a:xfrm>
              <a:prstGeom prst="curved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71629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CE46B6DC-F3B8-4861-908E-DF7B254E45C9}"/>
              </a:ext>
            </a:extLst>
          </p:cNvPr>
          <p:cNvPicPr>
            <a:picLocks noChangeAspect="1"/>
          </p:cNvPicPr>
          <p:nvPr/>
        </p:nvPicPr>
        <p:blipFill rotWithShape="1">
          <a:blip r:embed="rId3">
            <a:extLst>
              <a:ext uri="{28A0092B-C50C-407E-A947-70E740481C1C}">
                <a14:useLocalDpi xmlns:a14="http://schemas.microsoft.com/office/drawing/2010/main" val="0"/>
              </a:ext>
            </a:extLst>
          </a:blip>
          <a:srcRect l="51462" t="55834" r="1429" b="17666"/>
          <a:stretch/>
        </p:blipFill>
        <p:spPr>
          <a:xfrm>
            <a:off x="0" y="-1657"/>
            <a:ext cx="12192000" cy="6858000"/>
          </a:xfrm>
          <a:prstGeom prst="rect">
            <a:avLst/>
          </a:prstGeom>
        </p:spPr>
      </p:pic>
      <p:sp>
        <p:nvSpPr>
          <p:cNvPr id="6" name="Rechteck 5">
            <a:extLst>
              <a:ext uri="{FF2B5EF4-FFF2-40B4-BE49-F238E27FC236}">
                <a16:creationId xmlns:a16="http://schemas.microsoft.com/office/drawing/2014/main" id="{7F99F392-95EF-49CF-8B96-A209EAFF7545}"/>
              </a:ext>
            </a:extLst>
          </p:cNvPr>
          <p:cNvSpPr/>
          <p:nvPr/>
        </p:nvSpPr>
        <p:spPr>
          <a:xfrm>
            <a:off x="0" y="-1657"/>
            <a:ext cx="12192000" cy="6858000"/>
          </a:xfrm>
          <a:prstGeom prst="rect">
            <a:avLst/>
          </a:prstGeom>
          <a:solidFill>
            <a:schemeClr val="bg2">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abgerundete Ecken 1">
            <a:extLst>
              <a:ext uri="{FF2B5EF4-FFF2-40B4-BE49-F238E27FC236}">
                <a16:creationId xmlns:a16="http://schemas.microsoft.com/office/drawing/2014/main" id="{CF1F2479-53C6-45FD-B7C8-1AC3C0E55149}"/>
              </a:ext>
            </a:extLst>
          </p:cNvPr>
          <p:cNvSpPr/>
          <p:nvPr/>
        </p:nvSpPr>
        <p:spPr>
          <a:xfrm>
            <a:off x="228600" y="2628900"/>
            <a:ext cx="2108200" cy="11938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a:solidFill>
                  <a:schemeClr val="bg1"/>
                </a:solidFill>
              </a:rPr>
              <a:t>Camera</a:t>
            </a:r>
            <a:endParaRPr lang="en-US" sz="4000">
              <a:solidFill>
                <a:schemeClr val="bg1"/>
              </a:solidFill>
            </a:endParaRPr>
          </a:p>
        </p:txBody>
      </p:sp>
      <p:sp>
        <p:nvSpPr>
          <p:cNvPr id="7" name="Rechteck: abgerundete Ecken 6">
            <a:extLst>
              <a:ext uri="{FF2B5EF4-FFF2-40B4-BE49-F238E27FC236}">
                <a16:creationId xmlns:a16="http://schemas.microsoft.com/office/drawing/2014/main" id="{971CE900-2172-4AD4-B3D3-5E84E243F774}"/>
              </a:ext>
            </a:extLst>
          </p:cNvPr>
          <p:cNvSpPr/>
          <p:nvPr/>
        </p:nvSpPr>
        <p:spPr>
          <a:xfrm>
            <a:off x="3657600" y="1695450"/>
            <a:ext cx="2959100" cy="3060700"/>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a:solidFill>
                  <a:schemeClr val="bg1"/>
                </a:solidFill>
              </a:rPr>
              <a:t>Edge Device</a:t>
            </a:r>
            <a:endParaRPr lang="en-US" sz="4000">
              <a:solidFill>
                <a:schemeClr val="bg1"/>
              </a:solidFill>
            </a:endParaRPr>
          </a:p>
        </p:txBody>
      </p:sp>
      <p:sp>
        <p:nvSpPr>
          <p:cNvPr id="3" name="Pfeil: Fünfeck 2">
            <a:extLst>
              <a:ext uri="{FF2B5EF4-FFF2-40B4-BE49-F238E27FC236}">
                <a16:creationId xmlns:a16="http://schemas.microsoft.com/office/drawing/2014/main" id="{FBD196F6-0ABC-438F-BD1E-246FC21A7311}"/>
              </a:ext>
            </a:extLst>
          </p:cNvPr>
          <p:cNvSpPr/>
          <p:nvPr/>
        </p:nvSpPr>
        <p:spPr>
          <a:xfrm>
            <a:off x="3873500" y="2147957"/>
            <a:ext cx="2527300" cy="4809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container</a:t>
            </a:r>
            <a:endParaRPr lang="en-US"/>
          </a:p>
        </p:txBody>
      </p:sp>
      <p:cxnSp>
        <p:nvCxnSpPr>
          <p:cNvPr id="9" name="Gerade Verbindung mit Pfeil 8">
            <a:extLst>
              <a:ext uri="{FF2B5EF4-FFF2-40B4-BE49-F238E27FC236}">
                <a16:creationId xmlns:a16="http://schemas.microsoft.com/office/drawing/2014/main" id="{418CC79E-214B-47D9-8BE3-6ED3915BC271}"/>
              </a:ext>
            </a:extLst>
          </p:cNvPr>
          <p:cNvCxnSpPr>
            <a:cxnSpLocks/>
            <a:stCxn id="2" idx="3"/>
            <a:endCxn id="7" idx="1"/>
          </p:cNvCxnSpPr>
          <p:nvPr/>
        </p:nvCxnSpPr>
        <p:spPr>
          <a:xfrm>
            <a:off x="2336800" y="3225800"/>
            <a:ext cx="13208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DE8AA1C0-42F3-43D5-9727-68199E859957}"/>
              </a:ext>
            </a:extLst>
          </p:cNvPr>
          <p:cNvSpPr txBox="1"/>
          <p:nvPr/>
        </p:nvSpPr>
        <p:spPr>
          <a:xfrm>
            <a:off x="2540000" y="2859157"/>
            <a:ext cx="914400" cy="707886"/>
          </a:xfrm>
          <a:prstGeom prst="rect">
            <a:avLst/>
          </a:prstGeom>
          <a:noFill/>
        </p:spPr>
        <p:txBody>
          <a:bodyPr wrap="square" rtlCol="0">
            <a:spAutoFit/>
          </a:bodyPr>
          <a:lstStyle/>
          <a:p>
            <a:r>
              <a:rPr lang="de-DE" sz="2000">
                <a:solidFill>
                  <a:schemeClr val="bg1"/>
                </a:solidFill>
              </a:rPr>
              <a:t>Video signal</a:t>
            </a:r>
            <a:endParaRPr lang="en-US" sz="2000">
              <a:solidFill>
                <a:schemeClr val="bg1"/>
              </a:solidFill>
            </a:endParaRPr>
          </a:p>
        </p:txBody>
      </p:sp>
      <p:sp>
        <p:nvSpPr>
          <p:cNvPr id="15" name="Pfeil: Fünfeck 14">
            <a:extLst>
              <a:ext uri="{FF2B5EF4-FFF2-40B4-BE49-F238E27FC236}">
                <a16:creationId xmlns:a16="http://schemas.microsoft.com/office/drawing/2014/main" id="{AFF7C3C3-66EF-44E4-BB6D-DADBA6388182}"/>
              </a:ext>
            </a:extLst>
          </p:cNvPr>
          <p:cNvSpPr/>
          <p:nvPr/>
        </p:nvSpPr>
        <p:spPr>
          <a:xfrm>
            <a:off x="3873500" y="3822700"/>
            <a:ext cx="2527300" cy="4809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secure algorithm</a:t>
            </a:r>
            <a:endParaRPr lang="en-US"/>
          </a:p>
        </p:txBody>
      </p:sp>
      <p:sp>
        <p:nvSpPr>
          <p:cNvPr id="16" name="Rechteck: abgerundete Ecken 15">
            <a:extLst>
              <a:ext uri="{FF2B5EF4-FFF2-40B4-BE49-F238E27FC236}">
                <a16:creationId xmlns:a16="http://schemas.microsoft.com/office/drawing/2014/main" id="{3E2379FC-E687-4744-A957-001393A03F4F}"/>
              </a:ext>
            </a:extLst>
          </p:cNvPr>
          <p:cNvSpPr/>
          <p:nvPr/>
        </p:nvSpPr>
        <p:spPr>
          <a:xfrm>
            <a:off x="7778750" y="1679855"/>
            <a:ext cx="3668182" cy="774420"/>
          </a:xfrm>
          <a:prstGeom prst="round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a:solidFill>
                  <a:schemeClr val="bg1"/>
                </a:solidFill>
                <a:latin typeface="Comic Sans MS" panose="030F0702030302020204" pitchFamily="66" charset="0"/>
              </a:rPr>
              <a:t>Traffic signals</a:t>
            </a:r>
            <a:endParaRPr lang="en-US" sz="3200">
              <a:solidFill>
                <a:schemeClr val="bg1"/>
              </a:solidFill>
              <a:latin typeface="Comic Sans MS" panose="030F0702030302020204" pitchFamily="66" charset="0"/>
            </a:endParaRPr>
          </a:p>
        </p:txBody>
      </p:sp>
      <p:sp>
        <p:nvSpPr>
          <p:cNvPr id="17" name="Rechteck: abgerundete Ecken 16">
            <a:extLst>
              <a:ext uri="{FF2B5EF4-FFF2-40B4-BE49-F238E27FC236}">
                <a16:creationId xmlns:a16="http://schemas.microsoft.com/office/drawing/2014/main" id="{848D99F8-BB91-4ADD-8DCB-33904C601046}"/>
              </a:ext>
            </a:extLst>
          </p:cNvPr>
          <p:cNvSpPr/>
          <p:nvPr/>
        </p:nvSpPr>
        <p:spPr>
          <a:xfrm>
            <a:off x="7804149" y="2846387"/>
            <a:ext cx="3668183" cy="733425"/>
          </a:xfrm>
          <a:prstGeom prst="round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a:solidFill>
                  <a:schemeClr val="bg1"/>
                </a:solidFill>
                <a:latin typeface="Comic Sans MS" panose="030F0702030302020204" pitchFamily="66" charset="0"/>
              </a:rPr>
              <a:t>Traffic analyses</a:t>
            </a:r>
            <a:endParaRPr lang="en-US" sz="3200">
              <a:solidFill>
                <a:schemeClr val="bg1"/>
              </a:solidFill>
              <a:latin typeface="Comic Sans MS" panose="030F0702030302020204" pitchFamily="66" charset="0"/>
            </a:endParaRPr>
          </a:p>
        </p:txBody>
      </p:sp>
      <p:sp>
        <p:nvSpPr>
          <p:cNvPr id="18" name="Rechteck: abgerundete Ecken 17">
            <a:extLst>
              <a:ext uri="{FF2B5EF4-FFF2-40B4-BE49-F238E27FC236}">
                <a16:creationId xmlns:a16="http://schemas.microsoft.com/office/drawing/2014/main" id="{00C9CE91-0647-413C-8BEF-6D78C4E3742C}"/>
              </a:ext>
            </a:extLst>
          </p:cNvPr>
          <p:cNvSpPr/>
          <p:nvPr/>
        </p:nvSpPr>
        <p:spPr>
          <a:xfrm>
            <a:off x="7778750" y="3902215"/>
            <a:ext cx="3668183" cy="1177785"/>
          </a:xfrm>
          <a:prstGeom prst="round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a:solidFill>
                  <a:schemeClr val="bg1"/>
                </a:solidFill>
                <a:latin typeface="Comic Sans MS" panose="030F0702030302020204" pitchFamily="66" charset="0"/>
              </a:rPr>
              <a:t>Construction site </a:t>
            </a:r>
          </a:p>
          <a:p>
            <a:pPr algn="ctr"/>
            <a:r>
              <a:rPr lang="de-DE" sz="3200">
                <a:solidFill>
                  <a:schemeClr val="bg1"/>
                </a:solidFill>
                <a:latin typeface="Comic Sans MS" panose="030F0702030302020204" pitchFamily="66" charset="0"/>
              </a:rPr>
              <a:t>information</a:t>
            </a:r>
            <a:endParaRPr lang="en-US" sz="3200">
              <a:solidFill>
                <a:schemeClr val="bg1"/>
              </a:solidFill>
              <a:latin typeface="Comic Sans MS" panose="030F0702030302020204" pitchFamily="66" charset="0"/>
            </a:endParaRPr>
          </a:p>
        </p:txBody>
      </p:sp>
      <p:cxnSp>
        <p:nvCxnSpPr>
          <p:cNvPr id="20" name="Verbinder: gekrümmt 19">
            <a:extLst>
              <a:ext uri="{FF2B5EF4-FFF2-40B4-BE49-F238E27FC236}">
                <a16:creationId xmlns:a16="http://schemas.microsoft.com/office/drawing/2014/main" id="{DE780819-725F-47DE-9E72-530100F7D7DA}"/>
              </a:ext>
            </a:extLst>
          </p:cNvPr>
          <p:cNvCxnSpPr>
            <a:cxnSpLocks/>
            <a:stCxn id="7" idx="3"/>
            <a:endCxn id="16" idx="1"/>
          </p:cNvCxnSpPr>
          <p:nvPr/>
        </p:nvCxnSpPr>
        <p:spPr>
          <a:xfrm flipV="1">
            <a:off x="6616700" y="2067065"/>
            <a:ext cx="1162050" cy="1158735"/>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krümmt 26">
            <a:extLst>
              <a:ext uri="{FF2B5EF4-FFF2-40B4-BE49-F238E27FC236}">
                <a16:creationId xmlns:a16="http://schemas.microsoft.com/office/drawing/2014/main" id="{7521CDB0-7DA9-49D8-B68D-BE440E97EA1F}"/>
              </a:ext>
            </a:extLst>
          </p:cNvPr>
          <p:cNvCxnSpPr>
            <a:cxnSpLocks/>
            <a:stCxn id="7" idx="3"/>
            <a:endCxn id="18" idx="1"/>
          </p:cNvCxnSpPr>
          <p:nvPr/>
        </p:nvCxnSpPr>
        <p:spPr>
          <a:xfrm>
            <a:off x="6616700" y="3225800"/>
            <a:ext cx="1162050" cy="1265308"/>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44443D17-3A23-4B20-96E1-54B635EA2361}"/>
              </a:ext>
            </a:extLst>
          </p:cNvPr>
          <p:cNvCxnSpPr>
            <a:cxnSpLocks/>
            <a:stCxn id="7" idx="3"/>
            <a:endCxn id="17" idx="1"/>
          </p:cNvCxnSpPr>
          <p:nvPr/>
        </p:nvCxnSpPr>
        <p:spPr>
          <a:xfrm flipV="1">
            <a:off x="6616700" y="3213100"/>
            <a:ext cx="1187449" cy="127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411FF949-A0C1-4587-938F-D55E09BC141B}"/>
              </a:ext>
            </a:extLst>
          </p:cNvPr>
          <p:cNvSpPr txBox="1"/>
          <p:nvPr/>
        </p:nvSpPr>
        <p:spPr>
          <a:xfrm>
            <a:off x="8185502" y="634669"/>
            <a:ext cx="4159250" cy="523220"/>
          </a:xfrm>
          <a:prstGeom prst="rect">
            <a:avLst/>
          </a:prstGeom>
          <a:noFill/>
        </p:spPr>
        <p:txBody>
          <a:bodyPr wrap="square" rtlCol="0">
            <a:spAutoFit/>
          </a:bodyPr>
          <a:lstStyle/>
          <a:p>
            <a:r>
              <a:rPr lang="de-DE" sz="2800" b="1" dirty="0" smtClean="0">
                <a:latin typeface="Comic Sans MS" panose="030F0702030302020204" pitchFamily="66" charset="0"/>
              </a:rPr>
              <a:t>Prototype</a:t>
            </a:r>
            <a:endParaRPr lang="en-US" sz="2800" b="1" dirty="0">
              <a:latin typeface="Comic Sans MS" panose="030F0702030302020204" pitchFamily="66" charset="0"/>
            </a:endParaRPr>
          </a:p>
        </p:txBody>
      </p:sp>
    </p:spTree>
    <p:extLst>
      <p:ext uri="{BB962C8B-B14F-4D97-AF65-F5344CB8AC3E}">
        <p14:creationId xmlns:p14="http://schemas.microsoft.com/office/powerpoint/2010/main" val="9553741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ject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855"/>
            <a:ext cx="12191999" cy="6844145"/>
          </a:xfrm>
          <a:prstGeom prst="rect">
            <a:avLst/>
          </a:prstGeom>
        </p:spPr>
      </p:pic>
    </p:spTree>
    <p:extLst>
      <p:ext uri="{BB962C8B-B14F-4D97-AF65-F5344CB8AC3E}">
        <p14:creationId xmlns:p14="http://schemas.microsoft.com/office/powerpoint/2010/main" val="24693143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3A2C15EF-D3C8-4306-989C-489A7D72CC74}"/>
              </a:ext>
            </a:extLst>
          </p:cNvPr>
          <p:cNvSpPr/>
          <p:nvPr/>
        </p:nvSpPr>
        <p:spPr>
          <a:xfrm>
            <a:off x="0" y="0"/>
            <a:ext cx="12192000" cy="685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hteck 65">
            <a:extLst>
              <a:ext uri="{FF2B5EF4-FFF2-40B4-BE49-F238E27FC236}">
                <a16:creationId xmlns:a16="http://schemas.microsoft.com/office/drawing/2014/main" id="{3098E590-33B0-4575-978D-AFE8BB7AA7C6}"/>
              </a:ext>
            </a:extLst>
          </p:cNvPr>
          <p:cNvSpPr/>
          <p:nvPr/>
        </p:nvSpPr>
        <p:spPr>
          <a:xfrm>
            <a:off x="0" y="0"/>
            <a:ext cx="12192000" cy="6858000"/>
          </a:xfrm>
          <a:prstGeom prst="rect">
            <a:avLst/>
          </a:prstGeom>
          <a:solidFill>
            <a:schemeClr val="bg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a:extLst>
              <a:ext uri="{FF2B5EF4-FFF2-40B4-BE49-F238E27FC236}">
                <a16:creationId xmlns:a16="http://schemas.microsoft.com/office/drawing/2014/main" id="{60479F21-D0E4-4DBD-881A-1AA975343E0E}"/>
              </a:ext>
            </a:extLst>
          </p:cNvPr>
          <p:cNvSpPr txBox="1"/>
          <p:nvPr/>
        </p:nvSpPr>
        <p:spPr>
          <a:xfrm>
            <a:off x="204475" y="90847"/>
            <a:ext cx="9911775" cy="707886"/>
          </a:xfrm>
          <a:prstGeom prst="rect">
            <a:avLst/>
          </a:prstGeom>
          <a:noFill/>
        </p:spPr>
        <p:txBody>
          <a:bodyPr wrap="square" rtlCol="0" anchor="t">
            <a:spAutoFit/>
          </a:bodyPr>
          <a:lstStyle/>
          <a:p>
            <a:r>
              <a:rPr lang="de-DE" sz="4000" b="1">
                <a:latin typeface="Komika Axis"/>
              </a:rPr>
              <a:t>The Smart Roads ecosystem</a:t>
            </a:r>
          </a:p>
        </p:txBody>
      </p:sp>
      <p:grpSp>
        <p:nvGrpSpPr>
          <p:cNvPr id="4" name="Gruppieren 3">
            <a:extLst>
              <a:ext uri="{FF2B5EF4-FFF2-40B4-BE49-F238E27FC236}">
                <a16:creationId xmlns:a16="http://schemas.microsoft.com/office/drawing/2014/main" id="{07E9D1AB-9844-4987-AA26-7993E55D92B0}"/>
              </a:ext>
            </a:extLst>
          </p:cNvPr>
          <p:cNvGrpSpPr/>
          <p:nvPr/>
        </p:nvGrpSpPr>
        <p:grpSpPr>
          <a:xfrm>
            <a:off x="1557152" y="798733"/>
            <a:ext cx="9445158" cy="6000711"/>
            <a:chOff x="1557152" y="798733"/>
            <a:chExt cx="9445158" cy="6000711"/>
          </a:xfrm>
        </p:grpSpPr>
        <p:sp>
          <p:nvSpPr>
            <p:cNvPr id="16" name="Textfeld 15">
              <a:extLst>
                <a:ext uri="{FF2B5EF4-FFF2-40B4-BE49-F238E27FC236}">
                  <a16:creationId xmlns:a16="http://schemas.microsoft.com/office/drawing/2014/main" id="{20AC3922-4F11-4973-B099-0A5FBDD1DE0C}"/>
                </a:ext>
              </a:extLst>
            </p:cNvPr>
            <p:cNvSpPr txBox="1"/>
            <p:nvPr/>
          </p:nvSpPr>
          <p:spPr>
            <a:xfrm rot="613842">
              <a:off x="3931847" y="3770292"/>
              <a:ext cx="1965944" cy="369332"/>
            </a:xfrm>
            <a:prstGeom prst="rect">
              <a:avLst/>
            </a:prstGeom>
            <a:noFill/>
          </p:spPr>
          <p:txBody>
            <a:bodyPr wrap="square" rtlCol="0">
              <a:spAutoFit/>
            </a:bodyPr>
            <a:lstStyle/>
            <a:p>
              <a:r>
                <a:rPr lang="de-DE">
                  <a:solidFill>
                    <a:srgbClr val="0070C0"/>
                  </a:solidFill>
                  <a:latin typeface="Comic Sans MS" panose="030F0702030302020204" pitchFamily="66" charset="0"/>
                </a:rPr>
                <a:t>Senisng device</a:t>
              </a:r>
              <a:endParaRPr lang="en-US">
                <a:solidFill>
                  <a:srgbClr val="0070C0"/>
                </a:solidFill>
                <a:latin typeface="Comic Sans MS" panose="030F0702030302020204" pitchFamily="66" charset="0"/>
              </a:endParaRPr>
            </a:p>
          </p:txBody>
        </p:sp>
        <p:sp>
          <p:nvSpPr>
            <p:cNvPr id="20" name="Textfeld 19">
              <a:extLst>
                <a:ext uri="{FF2B5EF4-FFF2-40B4-BE49-F238E27FC236}">
                  <a16:creationId xmlns:a16="http://schemas.microsoft.com/office/drawing/2014/main" id="{EDA87C95-8D02-44D6-8062-5B4AF40311AE}"/>
                </a:ext>
              </a:extLst>
            </p:cNvPr>
            <p:cNvSpPr txBox="1"/>
            <p:nvPr/>
          </p:nvSpPr>
          <p:spPr>
            <a:xfrm>
              <a:off x="8318818" y="2743135"/>
              <a:ext cx="801512" cy="523220"/>
            </a:xfrm>
            <a:prstGeom prst="rect">
              <a:avLst/>
            </a:prstGeom>
            <a:noFill/>
          </p:spPr>
          <p:txBody>
            <a:bodyPr wrap="square" rtlCol="0">
              <a:spAutoFit/>
            </a:bodyPr>
            <a:lstStyle/>
            <a:p>
              <a:r>
                <a:rPr lang="de-DE" sz="2800">
                  <a:solidFill>
                    <a:srgbClr val="FF0000"/>
                  </a:solidFill>
                </a:rPr>
                <a:t>€</a:t>
              </a:r>
              <a:endParaRPr lang="en-US" sz="2800">
                <a:solidFill>
                  <a:srgbClr val="FF0000"/>
                </a:solidFill>
              </a:endParaRPr>
            </a:p>
          </p:txBody>
        </p:sp>
        <p:cxnSp>
          <p:nvCxnSpPr>
            <p:cNvPr id="24" name="Verbinder: gekrümmt 23">
              <a:extLst>
                <a:ext uri="{FF2B5EF4-FFF2-40B4-BE49-F238E27FC236}">
                  <a16:creationId xmlns:a16="http://schemas.microsoft.com/office/drawing/2014/main" id="{F6950284-7C51-44C2-9630-D4B20036852D}"/>
                </a:ext>
              </a:extLst>
            </p:cNvPr>
            <p:cNvCxnSpPr>
              <a:cxnSpLocks/>
              <a:endCxn id="31" idx="3"/>
            </p:cNvCxnSpPr>
            <p:nvPr/>
          </p:nvCxnSpPr>
          <p:spPr>
            <a:xfrm flipV="1">
              <a:off x="4355205" y="4737478"/>
              <a:ext cx="1712823" cy="571108"/>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AF0AEFBF-B86D-41F7-BB08-0428D20C4A7B}"/>
                </a:ext>
              </a:extLst>
            </p:cNvPr>
            <p:cNvSpPr txBox="1"/>
            <p:nvPr/>
          </p:nvSpPr>
          <p:spPr>
            <a:xfrm rot="20765197">
              <a:off x="4498595" y="5251720"/>
              <a:ext cx="1465731" cy="369332"/>
            </a:xfrm>
            <a:prstGeom prst="rect">
              <a:avLst/>
            </a:prstGeom>
            <a:noFill/>
          </p:spPr>
          <p:txBody>
            <a:bodyPr wrap="square" rtlCol="0">
              <a:spAutoFit/>
            </a:bodyPr>
            <a:lstStyle/>
            <a:p>
              <a:r>
                <a:rPr lang="de-DE">
                  <a:solidFill>
                    <a:srgbClr val="0070C0"/>
                  </a:solidFill>
                  <a:latin typeface="Comic Sans MS" panose="030F0702030302020204" pitchFamily="66" charset="0"/>
                </a:rPr>
                <a:t>Dig. service</a:t>
              </a:r>
              <a:endParaRPr lang="en-US">
                <a:solidFill>
                  <a:srgbClr val="0070C0"/>
                </a:solidFill>
                <a:latin typeface="Comic Sans MS" panose="030F0702030302020204" pitchFamily="66" charset="0"/>
              </a:endParaRPr>
            </a:p>
          </p:txBody>
        </p:sp>
        <p:sp>
          <p:nvSpPr>
            <p:cNvPr id="26" name="Textfeld 25">
              <a:extLst>
                <a:ext uri="{FF2B5EF4-FFF2-40B4-BE49-F238E27FC236}">
                  <a16:creationId xmlns:a16="http://schemas.microsoft.com/office/drawing/2014/main" id="{0C461FB1-1D91-4A2A-8384-FABE3C5AC3BD}"/>
                </a:ext>
              </a:extLst>
            </p:cNvPr>
            <p:cNvSpPr txBox="1"/>
            <p:nvPr/>
          </p:nvSpPr>
          <p:spPr>
            <a:xfrm rot="20526579">
              <a:off x="4848578" y="4131556"/>
              <a:ext cx="801512" cy="523220"/>
            </a:xfrm>
            <a:prstGeom prst="rect">
              <a:avLst/>
            </a:prstGeom>
            <a:noFill/>
          </p:spPr>
          <p:txBody>
            <a:bodyPr wrap="square" rtlCol="0">
              <a:spAutoFit/>
            </a:bodyPr>
            <a:lstStyle/>
            <a:p>
              <a:r>
                <a:rPr lang="de-DE" sz="2800">
                  <a:solidFill>
                    <a:srgbClr val="FF0000"/>
                  </a:solidFill>
                </a:rPr>
                <a:t>€</a:t>
              </a:r>
              <a:endParaRPr lang="en-US" sz="2800">
                <a:solidFill>
                  <a:srgbClr val="FF0000"/>
                </a:solidFill>
              </a:endParaRPr>
            </a:p>
          </p:txBody>
        </p:sp>
        <p:sp>
          <p:nvSpPr>
            <p:cNvPr id="27" name="Bogen 26">
              <a:extLst>
                <a:ext uri="{FF2B5EF4-FFF2-40B4-BE49-F238E27FC236}">
                  <a16:creationId xmlns:a16="http://schemas.microsoft.com/office/drawing/2014/main" id="{0064C743-D875-44FD-85BE-9781D2AE60CD}"/>
                </a:ext>
              </a:extLst>
            </p:cNvPr>
            <p:cNvSpPr/>
            <p:nvPr/>
          </p:nvSpPr>
          <p:spPr>
            <a:xfrm>
              <a:off x="5987228" y="2463850"/>
              <a:ext cx="806814" cy="2446803"/>
            </a:xfrm>
            <a:prstGeom prst="arc">
              <a:avLst>
                <a:gd name="adj1" fmla="val 16385266"/>
                <a:gd name="adj2" fmla="val 48248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reihandform: Form 27">
              <a:extLst>
                <a:ext uri="{FF2B5EF4-FFF2-40B4-BE49-F238E27FC236}">
                  <a16:creationId xmlns:a16="http://schemas.microsoft.com/office/drawing/2014/main" id="{8C76B9D2-80A5-4A24-85A4-CB4D54C036E7}"/>
                </a:ext>
              </a:extLst>
            </p:cNvPr>
            <p:cNvSpPr/>
            <p:nvPr/>
          </p:nvSpPr>
          <p:spPr>
            <a:xfrm>
              <a:off x="4270666" y="4500313"/>
              <a:ext cx="1662426" cy="632957"/>
            </a:xfrm>
            <a:custGeom>
              <a:avLst/>
              <a:gdLst>
                <a:gd name="connsiteX0" fmla="*/ 1576195 w 1576195"/>
                <a:gd name="connsiteY0" fmla="*/ 0 h 410174"/>
                <a:gd name="connsiteX1" fmla="*/ 924442 w 1576195"/>
                <a:gd name="connsiteY1" fmla="*/ 107004 h 410174"/>
                <a:gd name="connsiteX2" fmla="*/ 68408 w 1576195"/>
                <a:gd name="connsiteY2" fmla="*/ 408562 h 410174"/>
              </a:gdLst>
              <a:ahLst/>
              <a:cxnLst>
                <a:cxn ang="0">
                  <a:pos x="connsiteX0" y="connsiteY0"/>
                </a:cxn>
                <a:cxn ang="0">
                  <a:pos x="connsiteX1" y="connsiteY1"/>
                </a:cxn>
                <a:cxn ang="0">
                  <a:pos x="connsiteX2" y="connsiteY2"/>
                </a:cxn>
              </a:cxnLst>
              <a:rect l="l" t="t" r="r" b="b"/>
              <a:pathLst>
                <a:path w="1576195" h="410174">
                  <a:moveTo>
                    <a:pt x="1576195" y="0"/>
                  </a:moveTo>
                  <a:cubicBezTo>
                    <a:pt x="1375967" y="19455"/>
                    <a:pt x="1175740" y="38910"/>
                    <a:pt x="924442" y="107004"/>
                  </a:cubicBezTo>
                  <a:cubicBezTo>
                    <a:pt x="673144" y="175098"/>
                    <a:pt x="-257468" y="432881"/>
                    <a:pt x="68408" y="408562"/>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feld 28">
              <a:extLst>
                <a:ext uri="{FF2B5EF4-FFF2-40B4-BE49-F238E27FC236}">
                  <a16:creationId xmlns:a16="http://schemas.microsoft.com/office/drawing/2014/main" id="{50D8E815-0CA4-4F27-A2A3-7BD02150132A}"/>
                </a:ext>
              </a:extLst>
            </p:cNvPr>
            <p:cNvSpPr txBox="1"/>
            <p:nvPr/>
          </p:nvSpPr>
          <p:spPr>
            <a:xfrm rot="20825234">
              <a:off x="6729123" y="2523953"/>
              <a:ext cx="801512" cy="523220"/>
            </a:xfrm>
            <a:prstGeom prst="rect">
              <a:avLst/>
            </a:prstGeom>
            <a:noFill/>
          </p:spPr>
          <p:txBody>
            <a:bodyPr wrap="square" rtlCol="0">
              <a:spAutoFit/>
            </a:bodyPr>
            <a:lstStyle/>
            <a:p>
              <a:r>
                <a:rPr lang="de-DE" sz="2800">
                  <a:solidFill>
                    <a:srgbClr val="FF0000"/>
                  </a:solidFill>
                </a:rPr>
                <a:t>€</a:t>
              </a:r>
              <a:endParaRPr lang="en-US" sz="2800">
                <a:solidFill>
                  <a:srgbClr val="FF0000"/>
                </a:solidFill>
              </a:endParaRPr>
            </a:p>
          </p:txBody>
        </p:sp>
        <p:sp>
          <p:nvSpPr>
            <p:cNvPr id="30" name="Freihandform: Form 29">
              <a:extLst>
                <a:ext uri="{FF2B5EF4-FFF2-40B4-BE49-F238E27FC236}">
                  <a16:creationId xmlns:a16="http://schemas.microsoft.com/office/drawing/2014/main" id="{A86FA573-450D-4FC4-B0CD-1BDAF9CB9118}"/>
                </a:ext>
              </a:extLst>
            </p:cNvPr>
            <p:cNvSpPr/>
            <p:nvPr/>
          </p:nvSpPr>
          <p:spPr>
            <a:xfrm rot="20808191" flipH="1">
              <a:off x="6305544" y="2538065"/>
              <a:ext cx="139601" cy="1402270"/>
            </a:xfrm>
            <a:custGeom>
              <a:avLst/>
              <a:gdLst>
                <a:gd name="connsiteX0" fmla="*/ 155643 w 287275"/>
                <a:gd name="connsiteY0" fmla="*/ 1332689 h 1332689"/>
                <a:gd name="connsiteX1" fmla="*/ 282102 w 287275"/>
                <a:gd name="connsiteY1" fmla="*/ 710119 h 1332689"/>
                <a:gd name="connsiteX2" fmla="*/ 0 w 287275"/>
                <a:gd name="connsiteY2" fmla="*/ 0 h 1332689"/>
              </a:gdLst>
              <a:ahLst/>
              <a:cxnLst>
                <a:cxn ang="0">
                  <a:pos x="connsiteX0" y="connsiteY0"/>
                </a:cxn>
                <a:cxn ang="0">
                  <a:pos x="connsiteX1" y="connsiteY1"/>
                </a:cxn>
                <a:cxn ang="0">
                  <a:pos x="connsiteX2" y="connsiteY2"/>
                </a:cxn>
              </a:cxnLst>
              <a:rect l="l" t="t" r="r" b="b"/>
              <a:pathLst>
                <a:path w="287275" h="1332689">
                  <a:moveTo>
                    <a:pt x="155643" y="1332689"/>
                  </a:moveTo>
                  <a:cubicBezTo>
                    <a:pt x="231843" y="1132461"/>
                    <a:pt x="308043" y="932234"/>
                    <a:pt x="282102" y="710119"/>
                  </a:cubicBezTo>
                  <a:cubicBezTo>
                    <a:pt x="256161" y="488004"/>
                    <a:pt x="58366" y="32426"/>
                    <a:pt x="0" y="0"/>
                  </a:cubicBezTo>
                </a:path>
              </a:pathLst>
            </a:custGeom>
            <a:noFill/>
            <a:ln w="38100">
              <a:solidFill>
                <a:srgbClr val="0070C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feld 31">
              <a:extLst>
                <a:ext uri="{FF2B5EF4-FFF2-40B4-BE49-F238E27FC236}">
                  <a16:creationId xmlns:a16="http://schemas.microsoft.com/office/drawing/2014/main" id="{C291D3DF-BDD5-4765-A748-3EE683B37A43}"/>
                </a:ext>
              </a:extLst>
            </p:cNvPr>
            <p:cNvSpPr txBox="1"/>
            <p:nvPr/>
          </p:nvSpPr>
          <p:spPr>
            <a:xfrm rot="4662158">
              <a:off x="5026542" y="3081758"/>
              <a:ext cx="1965944" cy="646331"/>
            </a:xfrm>
            <a:prstGeom prst="rect">
              <a:avLst/>
            </a:prstGeom>
            <a:noFill/>
          </p:spPr>
          <p:txBody>
            <a:bodyPr wrap="square" rtlCol="0">
              <a:spAutoFit/>
            </a:bodyPr>
            <a:lstStyle/>
            <a:p>
              <a:r>
                <a:rPr lang="de-DE">
                  <a:solidFill>
                    <a:srgbClr val="0070C0"/>
                  </a:solidFill>
                  <a:latin typeface="Comic Sans MS" panose="030F0702030302020204" pitchFamily="66" charset="0"/>
                </a:rPr>
                <a:t>Construction site info</a:t>
              </a:r>
              <a:endParaRPr lang="en-US">
                <a:solidFill>
                  <a:srgbClr val="0070C0"/>
                </a:solidFill>
                <a:latin typeface="Comic Sans MS" panose="030F0702030302020204" pitchFamily="66" charset="0"/>
              </a:endParaRPr>
            </a:p>
          </p:txBody>
        </p:sp>
        <p:sp>
          <p:nvSpPr>
            <p:cNvPr id="37" name="Freihandform: Form 36">
              <a:extLst>
                <a:ext uri="{FF2B5EF4-FFF2-40B4-BE49-F238E27FC236}">
                  <a16:creationId xmlns:a16="http://schemas.microsoft.com/office/drawing/2014/main" id="{25688D6B-C3B3-4343-9BA5-CCBEAE7EDF9F}"/>
                </a:ext>
              </a:extLst>
            </p:cNvPr>
            <p:cNvSpPr/>
            <p:nvPr/>
          </p:nvSpPr>
          <p:spPr>
            <a:xfrm flipH="1">
              <a:off x="6946555" y="4910653"/>
              <a:ext cx="45719" cy="1113184"/>
            </a:xfrm>
            <a:custGeom>
              <a:avLst/>
              <a:gdLst>
                <a:gd name="connsiteX0" fmla="*/ 0 w 467139"/>
                <a:gd name="connsiteY0" fmla="*/ 1053548 h 1053548"/>
                <a:gd name="connsiteX1" fmla="*/ 357809 w 467139"/>
                <a:gd name="connsiteY1" fmla="*/ 477079 h 1053548"/>
                <a:gd name="connsiteX2" fmla="*/ 467139 w 467139"/>
                <a:gd name="connsiteY2" fmla="*/ 0 h 1053548"/>
              </a:gdLst>
              <a:ahLst/>
              <a:cxnLst>
                <a:cxn ang="0">
                  <a:pos x="connsiteX0" y="connsiteY0"/>
                </a:cxn>
                <a:cxn ang="0">
                  <a:pos x="connsiteX1" y="connsiteY1"/>
                </a:cxn>
                <a:cxn ang="0">
                  <a:pos x="connsiteX2" y="connsiteY2"/>
                </a:cxn>
              </a:cxnLst>
              <a:rect l="l" t="t" r="r" b="b"/>
              <a:pathLst>
                <a:path w="467139" h="1053548">
                  <a:moveTo>
                    <a:pt x="0" y="1053548"/>
                  </a:moveTo>
                  <a:cubicBezTo>
                    <a:pt x="139976" y="853109"/>
                    <a:pt x="279953" y="652670"/>
                    <a:pt x="357809" y="477079"/>
                  </a:cubicBezTo>
                  <a:cubicBezTo>
                    <a:pt x="435665" y="301488"/>
                    <a:pt x="452230" y="82826"/>
                    <a:pt x="467139" y="0"/>
                  </a:cubicBez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feld 37">
              <a:extLst>
                <a:ext uri="{FF2B5EF4-FFF2-40B4-BE49-F238E27FC236}">
                  <a16:creationId xmlns:a16="http://schemas.microsoft.com/office/drawing/2014/main" id="{8A957069-73A3-43E8-BE90-F41B73F77FEC}"/>
                </a:ext>
              </a:extLst>
            </p:cNvPr>
            <p:cNvSpPr txBox="1"/>
            <p:nvPr/>
          </p:nvSpPr>
          <p:spPr>
            <a:xfrm rot="16200000">
              <a:off x="6721207" y="5176561"/>
              <a:ext cx="887830" cy="369332"/>
            </a:xfrm>
            <a:prstGeom prst="rect">
              <a:avLst/>
            </a:prstGeom>
            <a:noFill/>
          </p:spPr>
          <p:txBody>
            <a:bodyPr wrap="square" rtlCol="0">
              <a:spAutoFit/>
            </a:bodyPr>
            <a:lstStyle/>
            <a:p>
              <a:r>
                <a:rPr lang="de-DE">
                  <a:solidFill>
                    <a:srgbClr val="0070C0"/>
                  </a:solidFill>
                  <a:latin typeface="Comic Sans MS" panose="030F0702030302020204" pitchFamily="66" charset="0"/>
                </a:rPr>
                <a:t>Data</a:t>
              </a:r>
              <a:endParaRPr lang="en-US">
                <a:solidFill>
                  <a:srgbClr val="0070C0"/>
                </a:solidFill>
                <a:latin typeface="Comic Sans MS" panose="030F0702030302020204" pitchFamily="66" charset="0"/>
              </a:endParaRPr>
            </a:p>
          </p:txBody>
        </p:sp>
        <p:sp>
          <p:nvSpPr>
            <p:cNvPr id="40" name="Freihandform: Form 39">
              <a:extLst>
                <a:ext uri="{FF2B5EF4-FFF2-40B4-BE49-F238E27FC236}">
                  <a16:creationId xmlns:a16="http://schemas.microsoft.com/office/drawing/2014/main" id="{F351AF05-B1BF-48DE-8EE2-C92139F3F65A}"/>
                </a:ext>
              </a:extLst>
            </p:cNvPr>
            <p:cNvSpPr/>
            <p:nvPr/>
          </p:nvSpPr>
          <p:spPr>
            <a:xfrm>
              <a:off x="6584952" y="4737479"/>
              <a:ext cx="129807" cy="1067664"/>
            </a:xfrm>
            <a:custGeom>
              <a:avLst/>
              <a:gdLst>
                <a:gd name="connsiteX0" fmla="*/ 506896 w 506896"/>
                <a:gd name="connsiteY0" fmla="*/ 0 h 1113183"/>
                <a:gd name="connsiteX1" fmla="*/ 109330 w 506896"/>
                <a:gd name="connsiteY1" fmla="*/ 516835 h 1113183"/>
                <a:gd name="connsiteX2" fmla="*/ 0 w 506896"/>
                <a:gd name="connsiteY2" fmla="*/ 1113183 h 1113183"/>
              </a:gdLst>
              <a:ahLst/>
              <a:cxnLst>
                <a:cxn ang="0">
                  <a:pos x="connsiteX0" y="connsiteY0"/>
                </a:cxn>
                <a:cxn ang="0">
                  <a:pos x="connsiteX1" y="connsiteY1"/>
                </a:cxn>
                <a:cxn ang="0">
                  <a:pos x="connsiteX2" y="connsiteY2"/>
                </a:cxn>
              </a:cxnLst>
              <a:rect l="l" t="t" r="r" b="b"/>
              <a:pathLst>
                <a:path w="506896" h="1113183">
                  <a:moveTo>
                    <a:pt x="506896" y="0"/>
                  </a:moveTo>
                  <a:cubicBezTo>
                    <a:pt x="350354" y="165652"/>
                    <a:pt x="193813" y="331305"/>
                    <a:pt x="109330" y="516835"/>
                  </a:cubicBezTo>
                  <a:cubicBezTo>
                    <a:pt x="24847" y="702366"/>
                    <a:pt x="12423" y="907774"/>
                    <a:pt x="0" y="1113183"/>
                  </a:cubicBezTo>
                </a:path>
              </a:pathLst>
            </a:custGeom>
            <a:noFill/>
            <a:ln w="3810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feld 40">
              <a:extLst>
                <a:ext uri="{FF2B5EF4-FFF2-40B4-BE49-F238E27FC236}">
                  <a16:creationId xmlns:a16="http://schemas.microsoft.com/office/drawing/2014/main" id="{D36BDED8-2127-4DCB-812E-66D69CED18BA}"/>
                </a:ext>
              </a:extLst>
            </p:cNvPr>
            <p:cNvSpPr txBox="1"/>
            <p:nvPr/>
          </p:nvSpPr>
          <p:spPr>
            <a:xfrm rot="16955948">
              <a:off x="5848349" y="5103391"/>
              <a:ext cx="1174797" cy="369332"/>
            </a:xfrm>
            <a:prstGeom prst="rect">
              <a:avLst/>
            </a:prstGeom>
            <a:noFill/>
          </p:spPr>
          <p:txBody>
            <a:bodyPr wrap="square" rtlCol="0">
              <a:spAutoFit/>
            </a:bodyPr>
            <a:lstStyle/>
            <a:p>
              <a:r>
                <a:rPr lang="de-DE">
                  <a:solidFill>
                    <a:srgbClr val="0070C0"/>
                  </a:solidFill>
                  <a:latin typeface="Comic Sans MS" panose="030F0702030302020204" pitchFamily="66" charset="0"/>
                </a:rPr>
                <a:t>Devices</a:t>
              </a:r>
              <a:endParaRPr lang="en-US">
                <a:solidFill>
                  <a:srgbClr val="0070C0"/>
                </a:solidFill>
                <a:latin typeface="Comic Sans MS" panose="030F0702030302020204" pitchFamily="66" charset="0"/>
              </a:endParaRPr>
            </a:p>
          </p:txBody>
        </p:sp>
        <p:sp>
          <p:nvSpPr>
            <p:cNvPr id="43" name="Freihandform: Form 42">
              <a:extLst>
                <a:ext uri="{FF2B5EF4-FFF2-40B4-BE49-F238E27FC236}">
                  <a16:creationId xmlns:a16="http://schemas.microsoft.com/office/drawing/2014/main" id="{4E953F2A-B668-4F51-A204-DE722BC81D65}"/>
                </a:ext>
              </a:extLst>
            </p:cNvPr>
            <p:cNvSpPr/>
            <p:nvPr/>
          </p:nvSpPr>
          <p:spPr>
            <a:xfrm>
              <a:off x="7201650" y="4817284"/>
              <a:ext cx="223716" cy="1076727"/>
            </a:xfrm>
            <a:custGeom>
              <a:avLst/>
              <a:gdLst>
                <a:gd name="connsiteX0" fmla="*/ 0 w 326865"/>
                <a:gd name="connsiteY0" fmla="*/ 1053548 h 1053548"/>
                <a:gd name="connsiteX1" fmla="*/ 298174 w 326865"/>
                <a:gd name="connsiteY1" fmla="*/ 646044 h 1053548"/>
                <a:gd name="connsiteX2" fmla="*/ 298174 w 326865"/>
                <a:gd name="connsiteY2" fmla="*/ 0 h 1053548"/>
              </a:gdLst>
              <a:ahLst/>
              <a:cxnLst>
                <a:cxn ang="0">
                  <a:pos x="connsiteX0" y="connsiteY0"/>
                </a:cxn>
                <a:cxn ang="0">
                  <a:pos x="connsiteX1" y="connsiteY1"/>
                </a:cxn>
                <a:cxn ang="0">
                  <a:pos x="connsiteX2" y="connsiteY2"/>
                </a:cxn>
              </a:cxnLst>
              <a:rect l="l" t="t" r="r" b="b"/>
              <a:pathLst>
                <a:path w="326865" h="1053548">
                  <a:moveTo>
                    <a:pt x="0" y="1053548"/>
                  </a:moveTo>
                  <a:cubicBezTo>
                    <a:pt x="124239" y="937591"/>
                    <a:pt x="248478" y="821635"/>
                    <a:pt x="298174" y="646044"/>
                  </a:cubicBezTo>
                  <a:cubicBezTo>
                    <a:pt x="347870" y="470453"/>
                    <a:pt x="323022" y="192156"/>
                    <a:pt x="298174" y="0"/>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feld 43">
              <a:extLst>
                <a:ext uri="{FF2B5EF4-FFF2-40B4-BE49-F238E27FC236}">
                  <a16:creationId xmlns:a16="http://schemas.microsoft.com/office/drawing/2014/main" id="{26B5B91F-DA55-4DAE-87C0-FF566336CA4C}"/>
                </a:ext>
              </a:extLst>
            </p:cNvPr>
            <p:cNvSpPr txBox="1"/>
            <p:nvPr/>
          </p:nvSpPr>
          <p:spPr>
            <a:xfrm rot="314680">
              <a:off x="7443219" y="4976728"/>
              <a:ext cx="801512" cy="523220"/>
            </a:xfrm>
            <a:prstGeom prst="rect">
              <a:avLst/>
            </a:prstGeom>
            <a:noFill/>
          </p:spPr>
          <p:txBody>
            <a:bodyPr wrap="square" rtlCol="0">
              <a:spAutoFit/>
            </a:bodyPr>
            <a:lstStyle/>
            <a:p>
              <a:r>
                <a:rPr lang="de-DE" sz="2800">
                  <a:solidFill>
                    <a:srgbClr val="FF0000"/>
                  </a:solidFill>
                </a:rPr>
                <a:t>€</a:t>
              </a:r>
              <a:endParaRPr lang="en-US" sz="2800">
                <a:solidFill>
                  <a:srgbClr val="FF0000"/>
                </a:solidFill>
              </a:endParaRPr>
            </a:p>
          </p:txBody>
        </p:sp>
        <p:sp>
          <p:nvSpPr>
            <p:cNvPr id="45" name="Freihandform: Form 44">
              <a:extLst>
                <a:ext uri="{FF2B5EF4-FFF2-40B4-BE49-F238E27FC236}">
                  <a16:creationId xmlns:a16="http://schemas.microsoft.com/office/drawing/2014/main" id="{0BA179B8-0313-4C7B-8EC5-E1F5515BF4A1}"/>
                </a:ext>
              </a:extLst>
            </p:cNvPr>
            <p:cNvSpPr/>
            <p:nvPr/>
          </p:nvSpPr>
          <p:spPr>
            <a:xfrm>
              <a:off x="7644759" y="2441012"/>
              <a:ext cx="682892" cy="1548451"/>
            </a:xfrm>
            <a:custGeom>
              <a:avLst/>
              <a:gdLst>
                <a:gd name="connsiteX0" fmla="*/ 268357 w 318613"/>
                <a:gd name="connsiteY0" fmla="*/ 0 h 1212574"/>
                <a:gd name="connsiteX1" fmla="*/ 298174 w 318613"/>
                <a:gd name="connsiteY1" fmla="*/ 765313 h 1212574"/>
                <a:gd name="connsiteX2" fmla="*/ 0 w 318613"/>
                <a:gd name="connsiteY2" fmla="*/ 1212574 h 1212574"/>
              </a:gdLst>
              <a:ahLst/>
              <a:cxnLst>
                <a:cxn ang="0">
                  <a:pos x="connsiteX0" y="connsiteY0"/>
                </a:cxn>
                <a:cxn ang="0">
                  <a:pos x="connsiteX1" y="connsiteY1"/>
                </a:cxn>
                <a:cxn ang="0">
                  <a:pos x="connsiteX2" y="connsiteY2"/>
                </a:cxn>
              </a:cxnLst>
              <a:rect l="l" t="t" r="r" b="b"/>
              <a:pathLst>
                <a:path w="318613" h="1212574">
                  <a:moveTo>
                    <a:pt x="268357" y="0"/>
                  </a:moveTo>
                  <a:cubicBezTo>
                    <a:pt x="305628" y="281609"/>
                    <a:pt x="342900" y="563218"/>
                    <a:pt x="298174" y="765313"/>
                  </a:cubicBezTo>
                  <a:cubicBezTo>
                    <a:pt x="253448" y="967408"/>
                    <a:pt x="77856" y="1123122"/>
                    <a:pt x="0" y="12125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ihandform: Form 45">
              <a:extLst>
                <a:ext uri="{FF2B5EF4-FFF2-40B4-BE49-F238E27FC236}">
                  <a16:creationId xmlns:a16="http://schemas.microsoft.com/office/drawing/2014/main" id="{B1F63041-7F02-461B-B431-0DCE3A625D9E}"/>
                </a:ext>
              </a:extLst>
            </p:cNvPr>
            <p:cNvSpPr/>
            <p:nvPr/>
          </p:nvSpPr>
          <p:spPr>
            <a:xfrm>
              <a:off x="7803786" y="3659022"/>
              <a:ext cx="1805568" cy="499405"/>
            </a:xfrm>
            <a:custGeom>
              <a:avLst/>
              <a:gdLst>
                <a:gd name="connsiteX0" fmla="*/ 1669773 w 1669773"/>
                <a:gd name="connsiteY0" fmla="*/ 0 h 526774"/>
                <a:gd name="connsiteX1" fmla="*/ 725556 w 1669773"/>
                <a:gd name="connsiteY1" fmla="*/ 168965 h 526774"/>
                <a:gd name="connsiteX2" fmla="*/ 0 w 1669773"/>
                <a:gd name="connsiteY2" fmla="*/ 526774 h 526774"/>
              </a:gdLst>
              <a:ahLst/>
              <a:cxnLst>
                <a:cxn ang="0">
                  <a:pos x="connsiteX0" y="connsiteY0"/>
                </a:cxn>
                <a:cxn ang="0">
                  <a:pos x="connsiteX1" y="connsiteY1"/>
                </a:cxn>
                <a:cxn ang="0">
                  <a:pos x="connsiteX2" y="connsiteY2"/>
                </a:cxn>
              </a:cxnLst>
              <a:rect l="l" t="t" r="r" b="b"/>
              <a:pathLst>
                <a:path w="1669773" h="526774">
                  <a:moveTo>
                    <a:pt x="1669773" y="0"/>
                  </a:moveTo>
                  <a:cubicBezTo>
                    <a:pt x="1336812" y="40584"/>
                    <a:pt x="1003851" y="81169"/>
                    <a:pt x="725556" y="168965"/>
                  </a:cubicBezTo>
                  <a:cubicBezTo>
                    <a:pt x="447261" y="256761"/>
                    <a:pt x="223630" y="391767"/>
                    <a:pt x="0" y="526774"/>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feld 46">
              <a:extLst>
                <a:ext uri="{FF2B5EF4-FFF2-40B4-BE49-F238E27FC236}">
                  <a16:creationId xmlns:a16="http://schemas.microsoft.com/office/drawing/2014/main" id="{C2793EB1-83C4-4457-A925-2367C85DF185}"/>
                </a:ext>
              </a:extLst>
            </p:cNvPr>
            <p:cNvSpPr txBox="1"/>
            <p:nvPr/>
          </p:nvSpPr>
          <p:spPr>
            <a:xfrm>
              <a:off x="8352454" y="3775193"/>
              <a:ext cx="801512" cy="523220"/>
            </a:xfrm>
            <a:prstGeom prst="rect">
              <a:avLst/>
            </a:prstGeom>
            <a:noFill/>
          </p:spPr>
          <p:txBody>
            <a:bodyPr wrap="square" rtlCol="0">
              <a:spAutoFit/>
            </a:bodyPr>
            <a:lstStyle/>
            <a:p>
              <a:r>
                <a:rPr lang="de-DE" sz="2800">
                  <a:solidFill>
                    <a:srgbClr val="FF0000"/>
                  </a:solidFill>
                </a:rPr>
                <a:t>€</a:t>
              </a:r>
              <a:endParaRPr lang="en-US" sz="2800">
                <a:solidFill>
                  <a:srgbClr val="FF0000"/>
                </a:solidFill>
              </a:endParaRPr>
            </a:p>
          </p:txBody>
        </p:sp>
        <p:sp>
          <p:nvSpPr>
            <p:cNvPr id="48" name="Freihandform: Form 47">
              <a:extLst>
                <a:ext uri="{FF2B5EF4-FFF2-40B4-BE49-F238E27FC236}">
                  <a16:creationId xmlns:a16="http://schemas.microsoft.com/office/drawing/2014/main" id="{D0A708D7-A3C9-4AEA-B907-1BEF8D9AA26A}"/>
                </a:ext>
              </a:extLst>
            </p:cNvPr>
            <p:cNvSpPr/>
            <p:nvPr/>
          </p:nvSpPr>
          <p:spPr>
            <a:xfrm>
              <a:off x="7826537" y="4037308"/>
              <a:ext cx="1702106" cy="436053"/>
            </a:xfrm>
            <a:custGeom>
              <a:avLst/>
              <a:gdLst>
                <a:gd name="connsiteX0" fmla="*/ 0 w 2375452"/>
                <a:gd name="connsiteY0" fmla="*/ 208722 h 365337"/>
                <a:gd name="connsiteX1" fmla="*/ 1699591 w 2375452"/>
                <a:gd name="connsiteY1" fmla="*/ 357809 h 365337"/>
                <a:gd name="connsiteX2" fmla="*/ 2375452 w 2375452"/>
                <a:gd name="connsiteY2" fmla="*/ 0 h 365337"/>
              </a:gdLst>
              <a:ahLst/>
              <a:cxnLst>
                <a:cxn ang="0">
                  <a:pos x="connsiteX0" y="connsiteY0"/>
                </a:cxn>
                <a:cxn ang="0">
                  <a:pos x="connsiteX1" y="connsiteY1"/>
                </a:cxn>
                <a:cxn ang="0">
                  <a:pos x="connsiteX2" y="connsiteY2"/>
                </a:cxn>
              </a:cxnLst>
              <a:rect l="l" t="t" r="r" b="b"/>
              <a:pathLst>
                <a:path w="2375452" h="365337">
                  <a:moveTo>
                    <a:pt x="0" y="208722"/>
                  </a:moveTo>
                  <a:cubicBezTo>
                    <a:pt x="651841" y="300659"/>
                    <a:pt x="1303682" y="392596"/>
                    <a:pt x="1699591" y="357809"/>
                  </a:cubicBezTo>
                  <a:cubicBezTo>
                    <a:pt x="2095500" y="323022"/>
                    <a:pt x="2242930" y="218661"/>
                    <a:pt x="2375452" y="0"/>
                  </a:cubicBez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feld 48">
              <a:extLst>
                <a:ext uri="{FF2B5EF4-FFF2-40B4-BE49-F238E27FC236}">
                  <a16:creationId xmlns:a16="http://schemas.microsoft.com/office/drawing/2014/main" id="{EA3672D3-D6D6-4187-BA7F-D2EB37501DB4}"/>
                </a:ext>
              </a:extLst>
            </p:cNvPr>
            <p:cNvSpPr txBox="1"/>
            <p:nvPr/>
          </p:nvSpPr>
          <p:spPr>
            <a:xfrm>
              <a:off x="7946748" y="4476577"/>
              <a:ext cx="2326056" cy="369332"/>
            </a:xfrm>
            <a:prstGeom prst="rect">
              <a:avLst/>
            </a:prstGeom>
            <a:noFill/>
          </p:spPr>
          <p:txBody>
            <a:bodyPr wrap="square" rtlCol="0">
              <a:spAutoFit/>
            </a:bodyPr>
            <a:lstStyle/>
            <a:p>
              <a:r>
                <a:rPr lang="de-DE">
                  <a:solidFill>
                    <a:srgbClr val="0070C0"/>
                  </a:solidFill>
                  <a:latin typeface="Comic Sans MS" panose="030F0702030302020204" pitchFamily="66" charset="0"/>
                </a:rPr>
                <a:t>Data information</a:t>
              </a:r>
              <a:endParaRPr lang="en-US">
                <a:solidFill>
                  <a:srgbClr val="0070C0"/>
                </a:solidFill>
                <a:latin typeface="Comic Sans MS" panose="030F0702030302020204" pitchFamily="66" charset="0"/>
              </a:endParaRPr>
            </a:p>
          </p:txBody>
        </p:sp>
        <p:sp>
          <p:nvSpPr>
            <p:cNvPr id="53" name="Textfeld 52">
              <a:extLst>
                <a:ext uri="{FF2B5EF4-FFF2-40B4-BE49-F238E27FC236}">
                  <a16:creationId xmlns:a16="http://schemas.microsoft.com/office/drawing/2014/main" id="{387F37FC-41AF-429F-A044-FBFA25AD756F}"/>
                </a:ext>
              </a:extLst>
            </p:cNvPr>
            <p:cNvSpPr txBox="1"/>
            <p:nvPr/>
          </p:nvSpPr>
          <p:spPr>
            <a:xfrm rot="21092076">
              <a:off x="3015434" y="1711976"/>
              <a:ext cx="2055696" cy="369332"/>
            </a:xfrm>
            <a:prstGeom prst="rect">
              <a:avLst/>
            </a:prstGeom>
            <a:noFill/>
          </p:spPr>
          <p:txBody>
            <a:bodyPr wrap="square" rtlCol="0">
              <a:spAutoFit/>
            </a:bodyPr>
            <a:lstStyle/>
            <a:p>
              <a:r>
                <a:rPr lang="de-DE">
                  <a:solidFill>
                    <a:srgbClr val="0070C0"/>
                  </a:solidFill>
                  <a:latin typeface="Comic Sans MS" panose="030F0702030302020204" pitchFamily="66" charset="0"/>
                </a:rPr>
                <a:t>Map information</a:t>
              </a:r>
              <a:endParaRPr lang="en-US">
                <a:solidFill>
                  <a:srgbClr val="0070C0"/>
                </a:solidFill>
                <a:latin typeface="Comic Sans MS" panose="030F0702030302020204" pitchFamily="66" charset="0"/>
              </a:endParaRPr>
            </a:p>
          </p:txBody>
        </p:sp>
        <p:pic>
          <p:nvPicPr>
            <p:cNvPr id="55" name="Grafik 54">
              <a:extLst>
                <a:ext uri="{FF2B5EF4-FFF2-40B4-BE49-F238E27FC236}">
                  <a16:creationId xmlns:a16="http://schemas.microsoft.com/office/drawing/2014/main" id="{B8B913C0-475A-470B-A52A-D02BB2AE713D}"/>
                </a:ext>
              </a:extLst>
            </p:cNvPr>
            <p:cNvPicPr>
              <a:picLocks noChangeAspect="1"/>
            </p:cNvPicPr>
            <p:nvPr/>
          </p:nvPicPr>
          <p:blipFill>
            <a:blip r:embed="rId3"/>
            <a:stretch>
              <a:fillRect/>
            </a:stretch>
          </p:blipFill>
          <p:spPr>
            <a:xfrm>
              <a:off x="1557152" y="1495407"/>
              <a:ext cx="1382908" cy="1382908"/>
            </a:xfrm>
            <a:prstGeom prst="rect">
              <a:avLst/>
            </a:prstGeom>
          </p:spPr>
        </p:pic>
        <p:pic>
          <p:nvPicPr>
            <p:cNvPr id="57" name="Grafik 56">
              <a:extLst>
                <a:ext uri="{FF2B5EF4-FFF2-40B4-BE49-F238E27FC236}">
                  <a16:creationId xmlns:a16="http://schemas.microsoft.com/office/drawing/2014/main" id="{E8CAB4C8-20C6-4A5C-82C4-A8A44D99ADF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587979" y="1539546"/>
              <a:ext cx="1066710" cy="1066710"/>
            </a:xfrm>
            <a:prstGeom prst="rect">
              <a:avLst/>
            </a:prstGeom>
          </p:spPr>
        </p:pic>
        <p:pic>
          <p:nvPicPr>
            <p:cNvPr id="59" name="Grafik 58">
              <a:extLst>
                <a:ext uri="{FF2B5EF4-FFF2-40B4-BE49-F238E27FC236}">
                  <a16:creationId xmlns:a16="http://schemas.microsoft.com/office/drawing/2014/main" id="{2E79F654-2CAD-4FDB-821B-E4C2D21180F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004526" y="1610294"/>
              <a:ext cx="952497" cy="952497"/>
            </a:xfrm>
            <a:prstGeom prst="rect">
              <a:avLst/>
            </a:prstGeom>
          </p:spPr>
        </p:pic>
        <p:pic>
          <p:nvPicPr>
            <p:cNvPr id="61" name="Grafik 60">
              <a:extLst>
                <a:ext uri="{FF2B5EF4-FFF2-40B4-BE49-F238E27FC236}">
                  <a16:creationId xmlns:a16="http://schemas.microsoft.com/office/drawing/2014/main" id="{E5DA6EE4-C271-451A-8B65-62ADBF59277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073066" y="2888979"/>
              <a:ext cx="1050220" cy="1050220"/>
            </a:xfrm>
            <a:prstGeom prst="rect">
              <a:avLst/>
            </a:prstGeom>
          </p:spPr>
        </p:pic>
        <p:pic>
          <p:nvPicPr>
            <p:cNvPr id="65" name="Grafik 64">
              <a:extLst>
                <a:ext uri="{FF2B5EF4-FFF2-40B4-BE49-F238E27FC236}">
                  <a16:creationId xmlns:a16="http://schemas.microsoft.com/office/drawing/2014/main" id="{F54CFAD2-E78A-4E3A-8AED-1BE2ABA8D9F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487929" y="5718620"/>
              <a:ext cx="912650" cy="912650"/>
            </a:xfrm>
            <a:prstGeom prst="rect">
              <a:avLst/>
            </a:prstGeom>
          </p:spPr>
        </p:pic>
        <p:pic>
          <p:nvPicPr>
            <p:cNvPr id="67" name="Grafik 66">
              <a:extLst>
                <a:ext uri="{FF2B5EF4-FFF2-40B4-BE49-F238E27FC236}">
                  <a16:creationId xmlns:a16="http://schemas.microsoft.com/office/drawing/2014/main" id="{2DA6F808-B85E-4C7D-BF88-6D1FF2FE43B9}"/>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496089" y="4879135"/>
              <a:ext cx="962654" cy="962654"/>
            </a:xfrm>
            <a:prstGeom prst="rect">
              <a:avLst/>
            </a:prstGeom>
          </p:spPr>
        </p:pic>
        <p:sp>
          <p:nvSpPr>
            <p:cNvPr id="68" name="Freihandform: Form 67">
              <a:extLst>
                <a:ext uri="{FF2B5EF4-FFF2-40B4-BE49-F238E27FC236}">
                  <a16:creationId xmlns:a16="http://schemas.microsoft.com/office/drawing/2014/main" id="{4219D986-21A9-417F-9A24-B529EBBA61CE}"/>
                </a:ext>
              </a:extLst>
            </p:cNvPr>
            <p:cNvSpPr/>
            <p:nvPr/>
          </p:nvSpPr>
          <p:spPr>
            <a:xfrm>
              <a:off x="2682384" y="2036563"/>
              <a:ext cx="2857164" cy="304553"/>
            </a:xfrm>
            <a:custGeom>
              <a:avLst/>
              <a:gdLst>
                <a:gd name="connsiteX0" fmla="*/ 2146852 w 2146852"/>
                <a:gd name="connsiteY0" fmla="*/ 0 h 327991"/>
                <a:gd name="connsiteX1" fmla="*/ 1063487 w 2146852"/>
                <a:gd name="connsiteY1" fmla="*/ 59635 h 327991"/>
                <a:gd name="connsiteX2" fmla="*/ 0 w 2146852"/>
                <a:gd name="connsiteY2" fmla="*/ 327991 h 327991"/>
              </a:gdLst>
              <a:ahLst/>
              <a:cxnLst>
                <a:cxn ang="0">
                  <a:pos x="connsiteX0" y="connsiteY0"/>
                </a:cxn>
                <a:cxn ang="0">
                  <a:pos x="connsiteX1" y="connsiteY1"/>
                </a:cxn>
                <a:cxn ang="0">
                  <a:pos x="connsiteX2" y="connsiteY2"/>
                </a:cxn>
              </a:cxnLst>
              <a:rect l="l" t="t" r="r" b="b"/>
              <a:pathLst>
                <a:path w="2146852" h="327991">
                  <a:moveTo>
                    <a:pt x="2146852" y="0"/>
                  </a:moveTo>
                  <a:cubicBezTo>
                    <a:pt x="1784074" y="2485"/>
                    <a:pt x="1421296" y="4970"/>
                    <a:pt x="1063487" y="59635"/>
                  </a:cubicBezTo>
                  <a:cubicBezTo>
                    <a:pt x="705678" y="114300"/>
                    <a:pt x="228600" y="241852"/>
                    <a:pt x="0" y="327991"/>
                  </a:cubicBez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fik 69">
              <a:extLst>
                <a:ext uri="{FF2B5EF4-FFF2-40B4-BE49-F238E27FC236}">
                  <a16:creationId xmlns:a16="http://schemas.microsoft.com/office/drawing/2014/main" id="{3F12E0DF-A820-4C59-B593-22B6AE2E332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564006" y="798733"/>
              <a:ext cx="1029494" cy="1029494"/>
            </a:xfrm>
            <a:prstGeom prst="rect">
              <a:avLst/>
            </a:prstGeom>
          </p:spPr>
        </p:pic>
        <p:sp>
          <p:nvSpPr>
            <p:cNvPr id="71" name="Textfeld 70">
              <a:extLst>
                <a:ext uri="{FF2B5EF4-FFF2-40B4-BE49-F238E27FC236}">
                  <a16:creationId xmlns:a16="http://schemas.microsoft.com/office/drawing/2014/main" id="{504D3063-5C9F-48DC-9F0C-092199DAAE68}"/>
                </a:ext>
              </a:extLst>
            </p:cNvPr>
            <p:cNvSpPr txBox="1"/>
            <p:nvPr/>
          </p:nvSpPr>
          <p:spPr>
            <a:xfrm>
              <a:off x="2648933" y="898674"/>
              <a:ext cx="901582" cy="646331"/>
            </a:xfrm>
            <a:prstGeom prst="rect">
              <a:avLst/>
            </a:prstGeom>
            <a:noFill/>
          </p:spPr>
          <p:txBody>
            <a:bodyPr wrap="square" rtlCol="0">
              <a:spAutoFit/>
            </a:bodyPr>
            <a:lstStyle/>
            <a:p>
              <a:r>
                <a:rPr lang="de-DE">
                  <a:latin typeface="Comic Sans MS" panose="030F0702030302020204" pitchFamily="66" charset="0"/>
                </a:rPr>
                <a:t>Im so happy!</a:t>
              </a:r>
              <a:endParaRPr lang="en-US">
                <a:latin typeface="Comic Sans MS" panose="030F0702030302020204" pitchFamily="66" charset="0"/>
              </a:endParaRPr>
            </a:p>
          </p:txBody>
        </p:sp>
        <p:sp>
          <p:nvSpPr>
            <p:cNvPr id="72" name="Pfeil: nach unten 71">
              <a:extLst>
                <a:ext uri="{FF2B5EF4-FFF2-40B4-BE49-F238E27FC236}">
                  <a16:creationId xmlns:a16="http://schemas.microsoft.com/office/drawing/2014/main" id="{5FC0AEAD-642F-4FB3-9494-0D2CF7FB43A3}"/>
                </a:ext>
              </a:extLst>
            </p:cNvPr>
            <p:cNvSpPr/>
            <p:nvPr/>
          </p:nvSpPr>
          <p:spPr>
            <a:xfrm>
              <a:off x="3444180" y="3997891"/>
              <a:ext cx="299436" cy="4131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feld 74">
              <a:extLst>
                <a:ext uri="{FF2B5EF4-FFF2-40B4-BE49-F238E27FC236}">
                  <a16:creationId xmlns:a16="http://schemas.microsoft.com/office/drawing/2014/main" id="{1080AA5D-FC30-4701-A31A-DD806393491C}"/>
                </a:ext>
              </a:extLst>
            </p:cNvPr>
            <p:cNvSpPr txBox="1"/>
            <p:nvPr/>
          </p:nvSpPr>
          <p:spPr>
            <a:xfrm>
              <a:off x="2958926" y="4350130"/>
              <a:ext cx="1955893" cy="369332"/>
            </a:xfrm>
            <a:prstGeom prst="rect">
              <a:avLst/>
            </a:prstGeom>
            <a:noFill/>
          </p:spPr>
          <p:txBody>
            <a:bodyPr wrap="square" rtlCol="0">
              <a:spAutoFit/>
            </a:bodyPr>
            <a:lstStyle/>
            <a:p>
              <a:r>
                <a:rPr lang="de-DE">
                  <a:latin typeface="Comic Sans MS" panose="030F0702030302020204" pitchFamily="66" charset="0"/>
                </a:rPr>
                <a:t>Clear roads</a:t>
              </a:r>
              <a:endParaRPr lang="en-US">
                <a:latin typeface="Comic Sans MS" panose="030F0702030302020204" pitchFamily="66" charset="0"/>
              </a:endParaRPr>
            </a:p>
          </p:txBody>
        </p:sp>
        <p:sp>
          <p:nvSpPr>
            <p:cNvPr id="76" name="Textfeld 75">
              <a:extLst>
                <a:ext uri="{FF2B5EF4-FFF2-40B4-BE49-F238E27FC236}">
                  <a16:creationId xmlns:a16="http://schemas.microsoft.com/office/drawing/2014/main" id="{9F533231-53F8-44FA-8C46-04F3AF100504}"/>
                </a:ext>
              </a:extLst>
            </p:cNvPr>
            <p:cNvSpPr txBox="1"/>
            <p:nvPr/>
          </p:nvSpPr>
          <p:spPr>
            <a:xfrm>
              <a:off x="2301621" y="3980798"/>
              <a:ext cx="1108661" cy="369332"/>
            </a:xfrm>
            <a:prstGeom prst="rect">
              <a:avLst/>
            </a:prstGeom>
            <a:noFill/>
          </p:spPr>
          <p:txBody>
            <a:bodyPr wrap="square" rtlCol="0">
              <a:spAutoFit/>
            </a:bodyPr>
            <a:lstStyle/>
            <a:p>
              <a:r>
                <a:rPr lang="de-DE">
                  <a:solidFill>
                    <a:srgbClr val="0070C0"/>
                  </a:solidFill>
                  <a:latin typeface="Comic Sans MS" panose="030F0702030302020204" pitchFamily="66" charset="0"/>
                </a:rPr>
                <a:t>Leads to</a:t>
              </a:r>
              <a:endParaRPr lang="en-US">
                <a:solidFill>
                  <a:srgbClr val="0070C0"/>
                </a:solidFill>
                <a:latin typeface="Comic Sans MS" panose="030F0702030302020204" pitchFamily="66" charset="0"/>
              </a:endParaRPr>
            </a:p>
          </p:txBody>
        </p:sp>
        <p:sp>
          <p:nvSpPr>
            <p:cNvPr id="79" name="Freihandform: Form 78">
              <a:extLst>
                <a:ext uri="{FF2B5EF4-FFF2-40B4-BE49-F238E27FC236}">
                  <a16:creationId xmlns:a16="http://schemas.microsoft.com/office/drawing/2014/main" id="{449CAC65-4F9A-480C-9C31-BE4BF42791A4}"/>
                </a:ext>
              </a:extLst>
            </p:cNvPr>
            <p:cNvSpPr/>
            <p:nvPr/>
          </p:nvSpPr>
          <p:spPr>
            <a:xfrm>
              <a:off x="4064210" y="3526933"/>
              <a:ext cx="1722174" cy="589625"/>
            </a:xfrm>
            <a:custGeom>
              <a:avLst/>
              <a:gdLst>
                <a:gd name="connsiteX0" fmla="*/ 1429966 w 1429966"/>
                <a:gd name="connsiteY0" fmla="*/ 525294 h 525294"/>
                <a:gd name="connsiteX1" fmla="*/ 894945 w 1429966"/>
                <a:gd name="connsiteY1" fmla="*/ 107004 h 525294"/>
                <a:gd name="connsiteX2" fmla="*/ 0 w 1429966"/>
                <a:gd name="connsiteY2" fmla="*/ 0 h 525294"/>
              </a:gdLst>
              <a:ahLst/>
              <a:cxnLst>
                <a:cxn ang="0">
                  <a:pos x="connsiteX0" y="connsiteY0"/>
                </a:cxn>
                <a:cxn ang="0">
                  <a:pos x="connsiteX1" y="connsiteY1"/>
                </a:cxn>
                <a:cxn ang="0">
                  <a:pos x="connsiteX2" y="connsiteY2"/>
                </a:cxn>
              </a:cxnLst>
              <a:rect l="l" t="t" r="r" b="b"/>
              <a:pathLst>
                <a:path w="1429966" h="525294">
                  <a:moveTo>
                    <a:pt x="1429966" y="525294"/>
                  </a:moveTo>
                  <a:cubicBezTo>
                    <a:pt x="1281619" y="359923"/>
                    <a:pt x="1133273" y="194553"/>
                    <a:pt x="894945" y="107004"/>
                  </a:cubicBezTo>
                  <a:cubicBezTo>
                    <a:pt x="656617" y="19455"/>
                    <a:pt x="181583" y="16213"/>
                    <a:pt x="0" y="0"/>
                  </a:cubicBez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fik 62">
              <a:extLst>
                <a:ext uri="{FF2B5EF4-FFF2-40B4-BE49-F238E27FC236}">
                  <a16:creationId xmlns:a16="http://schemas.microsoft.com/office/drawing/2014/main" id="{31F0CBF1-A554-4791-9DA8-C5ED18EB1E4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076782" y="3218699"/>
              <a:ext cx="1065144" cy="1065144"/>
            </a:xfrm>
            <a:prstGeom prst="rect">
              <a:avLst/>
            </a:prstGeom>
          </p:spPr>
        </p:pic>
        <p:sp>
          <p:nvSpPr>
            <p:cNvPr id="85" name="Freihandform: Form 84">
              <a:extLst>
                <a:ext uri="{FF2B5EF4-FFF2-40B4-BE49-F238E27FC236}">
                  <a16:creationId xmlns:a16="http://schemas.microsoft.com/office/drawing/2014/main" id="{34DAC454-F365-410F-8240-A6F6B54C60DE}"/>
                </a:ext>
              </a:extLst>
            </p:cNvPr>
            <p:cNvSpPr/>
            <p:nvPr/>
          </p:nvSpPr>
          <p:spPr>
            <a:xfrm>
              <a:off x="2301621" y="2919914"/>
              <a:ext cx="771445" cy="460536"/>
            </a:xfrm>
            <a:custGeom>
              <a:avLst/>
              <a:gdLst>
                <a:gd name="connsiteX0" fmla="*/ 612843 w 612843"/>
                <a:gd name="connsiteY0" fmla="*/ 350196 h 350196"/>
                <a:gd name="connsiteX1" fmla="*/ 155643 w 612843"/>
                <a:gd name="connsiteY1" fmla="*/ 291830 h 350196"/>
                <a:gd name="connsiteX2" fmla="*/ 0 w 612843"/>
                <a:gd name="connsiteY2" fmla="*/ 0 h 350196"/>
              </a:gdLst>
              <a:ahLst/>
              <a:cxnLst>
                <a:cxn ang="0">
                  <a:pos x="connsiteX0" y="connsiteY0"/>
                </a:cxn>
                <a:cxn ang="0">
                  <a:pos x="connsiteX1" y="connsiteY1"/>
                </a:cxn>
                <a:cxn ang="0">
                  <a:pos x="connsiteX2" y="connsiteY2"/>
                </a:cxn>
              </a:cxnLst>
              <a:rect l="l" t="t" r="r" b="b"/>
              <a:pathLst>
                <a:path w="612843" h="350196">
                  <a:moveTo>
                    <a:pt x="612843" y="350196"/>
                  </a:moveTo>
                  <a:cubicBezTo>
                    <a:pt x="435313" y="350196"/>
                    <a:pt x="257783" y="350196"/>
                    <a:pt x="155643" y="291830"/>
                  </a:cubicBezTo>
                  <a:cubicBezTo>
                    <a:pt x="53503" y="233464"/>
                    <a:pt x="30804" y="102140"/>
                    <a:pt x="0" y="0"/>
                  </a:cubicBez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hteck 92">
              <a:extLst>
                <a:ext uri="{FF2B5EF4-FFF2-40B4-BE49-F238E27FC236}">
                  <a16:creationId xmlns:a16="http://schemas.microsoft.com/office/drawing/2014/main" id="{5F98B227-F5E5-4729-8288-20ABE7B23F8F}"/>
                </a:ext>
              </a:extLst>
            </p:cNvPr>
            <p:cNvSpPr/>
            <p:nvPr/>
          </p:nvSpPr>
          <p:spPr>
            <a:xfrm>
              <a:off x="8530158" y="3114676"/>
              <a:ext cx="2472152" cy="307777"/>
            </a:xfrm>
            <a:prstGeom prst="rect">
              <a:avLst/>
            </a:prstGeom>
          </p:spPr>
          <p:txBody>
            <a:bodyPr wrap="none">
              <a:spAutoFit/>
            </a:bodyPr>
            <a:lstStyle/>
            <a:p>
              <a:pPr algn="ctr"/>
              <a:r>
                <a:rPr lang="de-DE" sz="1400" b="1">
                  <a:latin typeface="Comic Sans MS" panose="030F0702030302020204" pitchFamily="66" charset="0"/>
                </a:rPr>
                <a:t>Potential Businesspartners</a:t>
              </a:r>
              <a:endParaRPr lang="en-US" sz="1400" b="1">
                <a:latin typeface="Comic Sans MS" panose="030F0702030302020204" pitchFamily="66" charset="0"/>
              </a:endParaRPr>
            </a:p>
          </p:txBody>
        </p:sp>
        <p:sp>
          <p:nvSpPr>
            <p:cNvPr id="2" name="Rechteck 1">
              <a:extLst>
                <a:ext uri="{FF2B5EF4-FFF2-40B4-BE49-F238E27FC236}">
                  <a16:creationId xmlns:a16="http://schemas.microsoft.com/office/drawing/2014/main" id="{9E3CA2FB-4D45-4CCE-9825-C629B9C66678}"/>
                </a:ext>
              </a:extLst>
            </p:cNvPr>
            <p:cNvSpPr/>
            <p:nvPr/>
          </p:nvSpPr>
          <p:spPr>
            <a:xfrm>
              <a:off x="7910259" y="1297222"/>
              <a:ext cx="1183337" cy="307777"/>
            </a:xfrm>
            <a:prstGeom prst="rect">
              <a:avLst/>
            </a:prstGeom>
          </p:spPr>
          <p:txBody>
            <a:bodyPr wrap="none">
              <a:spAutoFit/>
            </a:bodyPr>
            <a:lstStyle/>
            <a:p>
              <a:pPr algn="ctr"/>
              <a:r>
                <a:rPr lang="de-DE" sz="1400" b="1">
                  <a:latin typeface="Comic Sans MS" panose="030F0702030302020204" pitchFamily="66" charset="0"/>
                </a:rPr>
                <a:t>Government</a:t>
              </a:r>
              <a:endParaRPr lang="en-US" sz="1400" b="1">
                <a:latin typeface="Comic Sans MS" panose="030F0702030302020204" pitchFamily="66" charset="0"/>
              </a:endParaRPr>
            </a:p>
          </p:txBody>
        </p:sp>
        <p:sp>
          <p:nvSpPr>
            <p:cNvPr id="3" name="Rechteck 2">
              <a:extLst>
                <a:ext uri="{FF2B5EF4-FFF2-40B4-BE49-F238E27FC236}">
                  <a16:creationId xmlns:a16="http://schemas.microsoft.com/office/drawing/2014/main" id="{E2D0E227-5C84-4C53-B629-3A3F1E1BB04E}"/>
                </a:ext>
              </a:extLst>
            </p:cNvPr>
            <p:cNvSpPr/>
            <p:nvPr/>
          </p:nvSpPr>
          <p:spPr>
            <a:xfrm>
              <a:off x="5781312" y="6491667"/>
              <a:ext cx="2613216" cy="307777"/>
            </a:xfrm>
            <a:prstGeom prst="rect">
              <a:avLst/>
            </a:prstGeom>
          </p:spPr>
          <p:txBody>
            <a:bodyPr wrap="none">
              <a:spAutoFit/>
            </a:bodyPr>
            <a:lstStyle/>
            <a:p>
              <a:pPr algn="ctr"/>
              <a:r>
                <a:rPr lang="de-DE" sz="1400" b="1">
                  <a:latin typeface="Comic Sans MS" panose="030F0702030302020204" pitchFamily="66" charset="0"/>
                </a:rPr>
                <a:t>Road construction companys</a:t>
              </a:r>
              <a:endParaRPr lang="en-US" sz="1400" b="1">
                <a:latin typeface="Comic Sans MS" panose="030F0702030302020204" pitchFamily="66" charset="0"/>
              </a:endParaRPr>
            </a:p>
          </p:txBody>
        </p:sp>
        <p:sp>
          <p:nvSpPr>
            <p:cNvPr id="56" name="Rechteck 55">
              <a:extLst>
                <a:ext uri="{FF2B5EF4-FFF2-40B4-BE49-F238E27FC236}">
                  <a16:creationId xmlns:a16="http://schemas.microsoft.com/office/drawing/2014/main" id="{F8605FE5-0396-4376-AB3A-44DA2F46C166}"/>
                </a:ext>
              </a:extLst>
            </p:cNvPr>
            <p:cNvSpPr/>
            <p:nvPr/>
          </p:nvSpPr>
          <p:spPr>
            <a:xfrm>
              <a:off x="3045618" y="5789885"/>
              <a:ext cx="1484702" cy="523220"/>
            </a:xfrm>
            <a:prstGeom prst="rect">
              <a:avLst/>
            </a:prstGeom>
          </p:spPr>
          <p:txBody>
            <a:bodyPr wrap="none">
              <a:spAutoFit/>
            </a:bodyPr>
            <a:lstStyle/>
            <a:p>
              <a:pPr algn="ctr"/>
              <a:r>
                <a:rPr lang="de-DE" sz="1400" b="1">
                  <a:latin typeface="Comic Sans MS" panose="030F0702030302020204" pitchFamily="66" charset="0"/>
                </a:rPr>
                <a:t>Digital service</a:t>
              </a:r>
            </a:p>
            <a:p>
              <a:pPr algn="ctr"/>
              <a:r>
                <a:rPr lang="de-DE" sz="1400" b="1">
                  <a:latin typeface="Comic Sans MS" panose="030F0702030302020204" pitchFamily="66" charset="0"/>
                </a:rPr>
                <a:t>Provider (tech)</a:t>
              </a:r>
              <a:endParaRPr lang="en-US" sz="1400" b="1">
                <a:latin typeface="Comic Sans MS" panose="030F0702030302020204" pitchFamily="66" charset="0"/>
              </a:endParaRPr>
            </a:p>
          </p:txBody>
        </p:sp>
        <p:sp>
          <p:nvSpPr>
            <p:cNvPr id="58" name="Rechteck 57">
              <a:extLst>
                <a:ext uri="{FF2B5EF4-FFF2-40B4-BE49-F238E27FC236}">
                  <a16:creationId xmlns:a16="http://schemas.microsoft.com/office/drawing/2014/main" id="{5429B6B6-58A5-4E55-A512-C9CFA29E1EB2}"/>
                </a:ext>
              </a:extLst>
            </p:cNvPr>
            <p:cNvSpPr/>
            <p:nvPr/>
          </p:nvSpPr>
          <p:spPr>
            <a:xfrm>
              <a:off x="5443729" y="1231635"/>
              <a:ext cx="1324402" cy="307777"/>
            </a:xfrm>
            <a:prstGeom prst="rect">
              <a:avLst/>
            </a:prstGeom>
          </p:spPr>
          <p:txBody>
            <a:bodyPr wrap="none">
              <a:spAutoFit/>
            </a:bodyPr>
            <a:lstStyle/>
            <a:p>
              <a:pPr algn="ctr"/>
              <a:r>
                <a:rPr lang="de-DE" sz="1400" b="1">
                  <a:latin typeface="Comic Sans MS" panose="030F0702030302020204" pitchFamily="66" charset="0"/>
                </a:rPr>
                <a:t>Map provider</a:t>
              </a:r>
              <a:endParaRPr lang="en-US" sz="1400" b="1">
                <a:latin typeface="Comic Sans MS" panose="030F0702030302020204" pitchFamily="66" charset="0"/>
              </a:endParaRPr>
            </a:p>
          </p:txBody>
        </p:sp>
        <p:sp>
          <p:nvSpPr>
            <p:cNvPr id="60" name="Rechteck 59">
              <a:extLst>
                <a:ext uri="{FF2B5EF4-FFF2-40B4-BE49-F238E27FC236}">
                  <a16:creationId xmlns:a16="http://schemas.microsoft.com/office/drawing/2014/main" id="{FB748ECD-8ABD-49B6-85F3-B95BFAEF2BC7}"/>
                </a:ext>
              </a:extLst>
            </p:cNvPr>
            <p:cNvSpPr/>
            <p:nvPr/>
          </p:nvSpPr>
          <p:spPr>
            <a:xfrm>
              <a:off x="2868255" y="2375676"/>
              <a:ext cx="1282722" cy="523220"/>
            </a:xfrm>
            <a:prstGeom prst="rect">
              <a:avLst/>
            </a:prstGeom>
          </p:spPr>
          <p:txBody>
            <a:bodyPr wrap="none">
              <a:spAutoFit/>
            </a:bodyPr>
            <a:lstStyle/>
            <a:p>
              <a:pPr algn="ctr"/>
              <a:r>
                <a:rPr lang="de-DE" sz="1400" b="1">
                  <a:latin typeface="Comic Sans MS" panose="030F0702030302020204" pitchFamily="66" charset="0"/>
                </a:rPr>
                <a:t>Traffic light</a:t>
              </a:r>
            </a:p>
            <a:p>
              <a:pPr algn="ctr"/>
              <a:r>
                <a:rPr lang="de-DE" sz="1400" b="1">
                  <a:latin typeface="Comic Sans MS" panose="030F0702030302020204" pitchFamily="66" charset="0"/>
                </a:rPr>
                <a:t>companys</a:t>
              </a:r>
              <a:endParaRPr lang="en-US" sz="1400" b="1">
                <a:latin typeface="Comic Sans MS" panose="030F0702030302020204" pitchFamily="66" charset="0"/>
              </a:endParaRPr>
            </a:p>
          </p:txBody>
        </p:sp>
        <p:sp>
          <p:nvSpPr>
            <p:cNvPr id="8" name="Freihandform: Form 7">
              <a:extLst>
                <a:ext uri="{FF2B5EF4-FFF2-40B4-BE49-F238E27FC236}">
                  <a16:creationId xmlns:a16="http://schemas.microsoft.com/office/drawing/2014/main" id="{9F5B2208-8A36-457F-8577-DAAF65FA2866}"/>
                </a:ext>
              </a:extLst>
            </p:cNvPr>
            <p:cNvSpPr/>
            <p:nvPr/>
          </p:nvSpPr>
          <p:spPr>
            <a:xfrm>
              <a:off x="7382510" y="4610718"/>
              <a:ext cx="682892" cy="1354678"/>
            </a:xfrm>
            <a:custGeom>
              <a:avLst/>
              <a:gdLst>
                <a:gd name="connsiteX0" fmla="*/ 223736 w 675024"/>
                <a:gd name="connsiteY0" fmla="*/ 0 h 1322962"/>
                <a:gd name="connsiteX1" fmla="*/ 671208 w 675024"/>
                <a:gd name="connsiteY1" fmla="*/ 719847 h 1322962"/>
                <a:gd name="connsiteX2" fmla="*/ 0 w 675024"/>
                <a:gd name="connsiteY2" fmla="*/ 1322962 h 1322962"/>
              </a:gdLst>
              <a:ahLst/>
              <a:cxnLst>
                <a:cxn ang="0">
                  <a:pos x="connsiteX0" y="connsiteY0"/>
                </a:cxn>
                <a:cxn ang="0">
                  <a:pos x="connsiteX1" y="connsiteY1"/>
                </a:cxn>
                <a:cxn ang="0">
                  <a:pos x="connsiteX2" y="connsiteY2"/>
                </a:cxn>
              </a:cxnLst>
              <a:rect l="l" t="t" r="r" b="b"/>
              <a:pathLst>
                <a:path w="675024" h="1322962">
                  <a:moveTo>
                    <a:pt x="223736" y="0"/>
                  </a:moveTo>
                  <a:cubicBezTo>
                    <a:pt x="466116" y="249676"/>
                    <a:pt x="708497" y="499353"/>
                    <a:pt x="671208" y="719847"/>
                  </a:cubicBezTo>
                  <a:cubicBezTo>
                    <a:pt x="633919" y="940341"/>
                    <a:pt x="118353" y="1217579"/>
                    <a:pt x="0" y="1322962"/>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a:extLst>
                <a:ext uri="{FF2B5EF4-FFF2-40B4-BE49-F238E27FC236}">
                  <a16:creationId xmlns:a16="http://schemas.microsoft.com/office/drawing/2014/main" id="{28ACD6DB-BFB6-49C0-8AA5-005C2F73369E}"/>
                </a:ext>
              </a:extLst>
            </p:cNvPr>
            <p:cNvSpPr/>
            <p:nvPr/>
          </p:nvSpPr>
          <p:spPr>
            <a:xfrm>
              <a:off x="5766316" y="3728142"/>
              <a:ext cx="2060221" cy="1182511"/>
            </a:xfrm>
            <a:prstGeom prst="ellips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bg1"/>
                  </a:solidFill>
                  <a:latin typeface="Comic Sans MS" panose="030F0702030302020204" pitchFamily="66" charset="0"/>
                </a:rPr>
                <a:t>Business Owner</a:t>
              </a:r>
              <a:endParaRPr lang="en-US" b="1">
                <a:solidFill>
                  <a:schemeClr val="bg1"/>
                </a:solidFill>
                <a:latin typeface="Comic Sans MS" panose="030F0702030302020204" pitchFamily="66" charset="0"/>
              </a:endParaRPr>
            </a:p>
          </p:txBody>
        </p:sp>
        <p:sp>
          <p:nvSpPr>
            <p:cNvPr id="69" name="Textfeld 68">
              <a:extLst>
                <a:ext uri="{FF2B5EF4-FFF2-40B4-BE49-F238E27FC236}">
                  <a16:creationId xmlns:a16="http://schemas.microsoft.com/office/drawing/2014/main" id="{82547B53-7997-487A-B0FA-206AFA2D88E2}"/>
                </a:ext>
              </a:extLst>
            </p:cNvPr>
            <p:cNvSpPr txBox="1"/>
            <p:nvPr/>
          </p:nvSpPr>
          <p:spPr>
            <a:xfrm rot="18978714">
              <a:off x="7608262" y="5265435"/>
              <a:ext cx="1354678" cy="369332"/>
            </a:xfrm>
            <a:prstGeom prst="rect">
              <a:avLst/>
            </a:prstGeom>
            <a:noFill/>
          </p:spPr>
          <p:txBody>
            <a:bodyPr wrap="square" rtlCol="0">
              <a:spAutoFit/>
            </a:bodyPr>
            <a:lstStyle/>
            <a:p>
              <a:r>
                <a:rPr lang="de-DE">
                  <a:solidFill>
                    <a:srgbClr val="FF0000"/>
                  </a:solidFill>
                  <a:latin typeface="Comic Sans MS" panose="030F0702030302020204" pitchFamily="66" charset="0"/>
                </a:rPr>
                <a:t>Ads</a:t>
              </a:r>
              <a:endParaRPr lang="en-US">
                <a:solidFill>
                  <a:srgbClr val="FF0000"/>
                </a:solidFill>
                <a:latin typeface="Comic Sans MS" panose="030F0702030302020204" pitchFamily="66" charset="0"/>
              </a:endParaRPr>
            </a:p>
          </p:txBody>
        </p:sp>
        <p:sp>
          <p:nvSpPr>
            <p:cNvPr id="73" name="Rechteck 72">
              <a:extLst>
                <a:ext uri="{FF2B5EF4-FFF2-40B4-BE49-F238E27FC236}">
                  <a16:creationId xmlns:a16="http://schemas.microsoft.com/office/drawing/2014/main" id="{39E80B63-A83D-432E-80F8-C9ED4D33FA55}"/>
                </a:ext>
              </a:extLst>
            </p:cNvPr>
            <p:cNvSpPr/>
            <p:nvPr/>
          </p:nvSpPr>
          <p:spPr>
            <a:xfrm rot="19944189">
              <a:off x="1611887" y="1243807"/>
              <a:ext cx="724878" cy="307777"/>
            </a:xfrm>
            <a:prstGeom prst="rect">
              <a:avLst/>
            </a:prstGeom>
          </p:spPr>
          <p:txBody>
            <a:bodyPr wrap="none">
              <a:spAutoFit/>
            </a:bodyPr>
            <a:lstStyle/>
            <a:p>
              <a:pPr algn="ctr"/>
              <a:r>
                <a:rPr lang="de-DE" sz="1400" b="1">
                  <a:latin typeface="Comic Sans MS" panose="030F0702030302020204" pitchFamily="66" charset="0"/>
                </a:rPr>
                <a:t>Driver</a:t>
              </a:r>
              <a:endParaRPr lang="en-US" sz="1400" b="1">
                <a:latin typeface="Comic Sans MS" panose="030F0702030302020204" pitchFamily="66" charset="0"/>
              </a:endParaRPr>
            </a:p>
          </p:txBody>
        </p:sp>
        <p:sp>
          <p:nvSpPr>
            <p:cNvPr id="74" name="Freihandform: Form 73">
              <a:extLst>
                <a:ext uri="{FF2B5EF4-FFF2-40B4-BE49-F238E27FC236}">
                  <a16:creationId xmlns:a16="http://schemas.microsoft.com/office/drawing/2014/main" id="{0E8E74D5-3476-485C-A996-195015D3C005}"/>
                </a:ext>
              </a:extLst>
            </p:cNvPr>
            <p:cNvSpPr/>
            <p:nvPr/>
          </p:nvSpPr>
          <p:spPr>
            <a:xfrm rot="1662104" flipH="1">
              <a:off x="7572562" y="2492860"/>
              <a:ext cx="139601" cy="1402270"/>
            </a:xfrm>
            <a:custGeom>
              <a:avLst/>
              <a:gdLst>
                <a:gd name="connsiteX0" fmla="*/ 155643 w 287275"/>
                <a:gd name="connsiteY0" fmla="*/ 1332689 h 1332689"/>
                <a:gd name="connsiteX1" fmla="*/ 282102 w 287275"/>
                <a:gd name="connsiteY1" fmla="*/ 710119 h 1332689"/>
                <a:gd name="connsiteX2" fmla="*/ 0 w 287275"/>
                <a:gd name="connsiteY2" fmla="*/ 0 h 1332689"/>
              </a:gdLst>
              <a:ahLst/>
              <a:cxnLst>
                <a:cxn ang="0">
                  <a:pos x="connsiteX0" y="connsiteY0"/>
                </a:cxn>
                <a:cxn ang="0">
                  <a:pos x="connsiteX1" y="connsiteY1"/>
                </a:cxn>
                <a:cxn ang="0">
                  <a:pos x="connsiteX2" y="connsiteY2"/>
                </a:cxn>
              </a:cxnLst>
              <a:rect l="l" t="t" r="r" b="b"/>
              <a:pathLst>
                <a:path w="287275" h="1332689">
                  <a:moveTo>
                    <a:pt x="155643" y="1332689"/>
                  </a:moveTo>
                  <a:cubicBezTo>
                    <a:pt x="231843" y="1132461"/>
                    <a:pt x="308043" y="932234"/>
                    <a:pt x="282102" y="710119"/>
                  </a:cubicBezTo>
                  <a:cubicBezTo>
                    <a:pt x="256161" y="488004"/>
                    <a:pt x="58366" y="32426"/>
                    <a:pt x="0" y="0"/>
                  </a:cubicBezTo>
                </a:path>
              </a:pathLst>
            </a:custGeom>
            <a:noFill/>
            <a:ln w="38100">
              <a:solidFill>
                <a:srgbClr val="0070C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feld 76">
              <a:extLst>
                <a:ext uri="{FF2B5EF4-FFF2-40B4-BE49-F238E27FC236}">
                  <a16:creationId xmlns:a16="http://schemas.microsoft.com/office/drawing/2014/main" id="{6E990608-DA07-460C-9409-DB73D3D877CE}"/>
                </a:ext>
              </a:extLst>
            </p:cNvPr>
            <p:cNvSpPr txBox="1"/>
            <p:nvPr/>
          </p:nvSpPr>
          <p:spPr>
            <a:xfrm rot="18101817">
              <a:off x="6525880" y="2352894"/>
              <a:ext cx="2326056" cy="369332"/>
            </a:xfrm>
            <a:prstGeom prst="rect">
              <a:avLst/>
            </a:prstGeom>
            <a:noFill/>
          </p:spPr>
          <p:txBody>
            <a:bodyPr wrap="square" rtlCol="0">
              <a:spAutoFit/>
            </a:bodyPr>
            <a:lstStyle/>
            <a:p>
              <a:r>
                <a:rPr lang="de-DE">
                  <a:solidFill>
                    <a:srgbClr val="0070C0"/>
                  </a:solidFill>
                  <a:latin typeface="Comic Sans MS" panose="030F0702030302020204" pitchFamily="66" charset="0"/>
                </a:rPr>
                <a:t>Savings</a:t>
              </a:r>
              <a:endParaRPr lang="en-US">
                <a:solidFill>
                  <a:srgbClr val="0070C0"/>
                </a:solidFill>
                <a:latin typeface="Comic Sans MS" panose="030F0702030302020204" pitchFamily="66" charset="0"/>
              </a:endParaRPr>
            </a:p>
          </p:txBody>
        </p:sp>
        <p:sp>
          <p:nvSpPr>
            <p:cNvPr id="78" name="Textfeld 77">
              <a:extLst>
                <a:ext uri="{FF2B5EF4-FFF2-40B4-BE49-F238E27FC236}">
                  <a16:creationId xmlns:a16="http://schemas.microsoft.com/office/drawing/2014/main" id="{22F22B9E-872A-48D1-A849-F2AF02520E15}"/>
                </a:ext>
              </a:extLst>
            </p:cNvPr>
            <p:cNvSpPr txBox="1"/>
            <p:nvPr/>
          </p:nvSpPr>
          <p:spPr>
            <a:xfrm rot="613842">
              <a:off x="4075894" y="2969565"/>
              <a:ext cx="1978436" cy="646331"/>
            </a:xfrm>
            <a:prstGeom prst="rect">
              <a:avLst/>
            </a:prstGeom>
            <a:noFill/>
          </p:spPr>
          <p:txBody>
            <a:bodyPr wrap="square" rtlCol="0">
              <a:spAutoFit/>
            </a:bodyPr>
            <a:lstStyle/>
            <a:p>
              <a:r>
                <a:rPr lang="de-DE">
                  <a:solidFill>
                    <a:srgbClr val="0070C0"/>
                  </a:solidFill>
                  <a:latin typeface="Comic Sans MS" panose="030F0702030302020204" pitchFamily="66" charset="0"/>
                </a:rPr>
                <a:t>Cloud analytic </a:t>
              </a:r>
            </a:p>
            <a:p>
              <a:r>
                <a:rPr lang="de-DE">
                  <a:solidFill>
                    <a:srgbClr val="0070C0"/>
                  </a:solidFill>
                  <a:latin typeface="Comic Sans MS" panose="030F0702030302020204" pitchFamily="66" charset="0"/>
                </a:rPr>
                <a:t>service</a:t>
              </a:r>
              <a:endParaRPr lang="en-US">
                <a:solidFill>
                  <a:srgbClr val="0070C0"/>
                </a:solidFill>
                <a:latin typeface="Comic Sans MS" panose="030F0702030302020204" pitchFamily="66" charset="0"/>
              </a:endParaRPr>
            </a:p>
          </p:txBody>
        </p:sp>
      </p:grpSp>
      <p:sp>
        <p:nvSpPr>
          <p:cNvPr id="10" name="Explosion: 8 Points 9">
            <a:extLst>
              <a:ext uri="{FF2B5EF4-FFF2-40B4-BE49-F238E27FC236}">
                <a16:creationId xmlns:a16="http://schemas.microsoft.com/office/drawing/2014/main" id="{9A97A30F-A8EB-43A4-A5A3-2FE8AE0C6F13}"/>
              </a:ext>
            </a:extLst>
          </p:cNvPr>
          <p:cNvSpPr/>
          <p:nvPr/>
        </p:nvSpPr>
        <p:spPr>
          <a:xfrm rot="480000">
            <a:off x="8586695" y="25434"/>
            <a:ext cx="3650222" cy="229829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economic damage 5.1 bil</a:t>
            </a:r>
          </a:p>
          <a:p>
            <a:pPr algn="ctr"/>
            <a:r>
              <a:rPr lang="en-US" sz="1200">
                <a:cs typeface="Calibri"/>
              </a:rPr>
              <a:t>traffic optimization 15 % </a:t>
            </a:r>
          </a:p>
          <a:p>
            <a:pPr algn="ctr"/>
            <a:r>
              <a:rPr lang="en-US" sz="1200">
                <a:cs typeface="Calibri"/>
              </a:rPr>
              <a:t>SAVINGS               765 mil</a:t>
            </a:r>
          </a:p>
        </p:txBody>
      </p:sp>
      <p:cxnSp>
        <p:nvCxnSpPr>
          <p:cNvPr id="12" name="Straight Arrow Connector 11">
            <a:extLst>
              <a:ext uri="{FF2B5EF4-FFF2-40B4-BE49-F238E27FC236}">
                <a16:creationId xmlns:a16="http://schemas.microsoft.com/office/drawing/2014/main" id="{F04A8006-CBA0-46FB-B817-96B3CD5A14DB}"/>
              </a:ext>
            </a:extLst>
          </p:cNvPr>
          <p:cNvCxnSpPr/>
          <p:nvPr/>
        </p:nvCxnSpPr>
        <p:spPr>
          <a:xfrm>
            <a:off x="10717774" y="1254226"/>
            <a:ext cx="393290" cy="49162"/>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73445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EDB108-A8BF-4461-BDB5-AF4FB8BEBA2E}"/>
              </a:ext>
            </a:extLst>
          </p:cNvPr>
          <p:cNvSpPr>
            <a:spLocks noGrp="1"/>
          </p:cNvSpPr>
          <p:nvPr>
            <p:ph type="title"/>
          </p:nvPr>
        </p:nvSpPr>
        <p:spPr/>
        <p:txBody>
          <a:bodyPr/>
          <a:lstStyle/>
          <a:p>
            <a:endParaRPr lang="en-US"/>
          </a:p>
        </p:txBody>
      </p:sp>
      <p:pic>
        <p:nvPicPr>
          <p:cNvPr id="5" name="Grafik 4">
            <a:extLst>
              <a:ext uri="{FF2B5EF4-FFF2-40B4-BE49-F238E27FC236}">
                <a16:creationId xmlns:a16="http://schemas.microsoft.com/office/drawing/2014/main" id="{F68FAF48-8BE0-4DA8-B70D-425093D4F138}"/>
              </a:ext>
            </a:extLst>
          </p:cNvPr>
          <p:cNvPicPr>
            <a:picLocks noChangeAspect="1"/>
          </p:cNvPicPr>
          <p:nvPr/>
        </p:nvPicPr>
        <p:blipFill rotWithShape="1">
          <a:blip r:embed="rId2"/>
          <a:srcRect l="5278"/>
          <a:stretch/>
        </p:blipFill>
        <p:spPr>
          <a:xfrm>
            <a:off x="0" y="0"/>
            <a:ext cx="12192000" cy="6858000"/>
          </a:xfrm>
          <a:prstGeom prst="rect">
            <a:avLst/>
          </a:prstGeom>
        </p:spPr>
      </p:pic>
      <p:pic>
        <p:nvPicPr>
          <p:cNvPr id="7" name="Inhaltsplatzhalter 6">
            <a:extLst>
              <a:ext uri="{FF2B5EF4-FFF2-40B4-BE49-F238E27FC236}">
                <a16:creationId xmlns:a16="http://schemas.microsoft.com/office/drawing/2014/main" id="{0E1D74A3-B699-4D15-B45B-755520943A24}"/>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7344537" y="460545"/>
            <a:ext cx="433754" cy="379751"/>
          </a:xfrm>
        </p:spPr>
      </p:pic>
      <p:pic>
        <p:nvPicPr>
          <p:cNvPr id="9" name="Grafik 8">
            <a:extLst>
              <a:ext uri="{FF2B5EF4-FFF2-40B4-BE49-F238E27FC236}">
                <a16:creationId xmlns:a16="http://schemas.microsoft.com/office/drawing/2014/main" id="{086BAF08-720E-412F-889D-1E92CF75BCEA}"/>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3947" t="12555" r="14933" b="12555"/>
          <a:stretch/>
        </p:blipFill>
        <p:spPr>
          <a:xfrm>
            <a:off x="7238755" y="905977"/>
            <a:ext cx="645318" cy="362415"/>
          </a:xfrm>
          <a:prstGeom prst="rect">
            <a:avLst/>
          </a:prstGeom>
        </p:spPr>
      </p:pic>
      <p:pic>
        <p:nvPicPr>
          <p:cNvPr id="14" name="Inhaltsplatzhalter 6">
            <a:extLst>
              <a:ext uri="{FF2B5EF4-FFF2-40B4-BE49-F238E27FC236}">
                <a16:creationId xmlns:a16="http://schemas.microsoft.com/office/drawing/2014/main" id="{7233AD6B-AB4D-4BA3-ACFC-07F2BC5C41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62912" y="3702228"/>
            <a:ext cx="433754" cy="379751"/>
          </a:xfrm>
          <a:prstGeom prst="rect">
            <a:avLst/>
          </a:prstGeom>
        </p:spPr>
      </p:pic>
      <p:pic>
        <p:nvPicPr>
          <p:cNvPr id="16" name="Grafik 15">
            <a:extLst>
              <a:ext uri="{FF2B5EF4-FFF2-40B4-BE49-F238E27FC236}">
                <a16:creationId xmlns:a16="http://schemas.microsoft.com/office/drawing/2014/main" id="{DAE3B659-E43C-4C52-92E1-9A43A3C4433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17826" y="4160846"/>
            <a:ext cx="923925" cy="646748"/>
          </a:xfrm>
          <a:prstGeom prst="rect">
            <a:avLst/>
          </a:prstGeom>
        </p:spPr>
      </p:pic>
      <p:pic>
        <p:nvPicPr>
          <p:cNvPr id="18" name="Grafik 17">
            <a:extLst>
              <a:ext uri="{FF2B5EF4-FFF2-40B4-BE49-F238E27FC236}">
                <a16:creationId xmlns:a16="http://schemas.microsoft.com/office/drawing/2014/main" id="{4114DCFF-45C6-447B-AE12-DC5BBF4B1F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545552" y="3873793"/>
            <a:ext cx="1795272" cy="298913"/>
          </a:xfrm>
          <a:prstGeom prst="rect">
            <a:avLst/>
          </a:prstGeom>
        </p:spPr>
      </p:pic>
      <p:pic>
        <p:nvPicPr>
          <p:cNvPr id="19" name="Inhaltsplatzhalter 6">
            <a:extLst>
              <a:ext uri="{FF2B5EF4-FFF2-40B4-BE49-F238E27FC236}">
                <a16:creationId xmlns:a16="http://schemas.microsoft.com/office/drawing/2014/main" id="{F625A854-2815-44A7-A6E5-4BDC5684CBD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35212" y="3431096"/>
            <a:ext cx="433754" cy="379751"/>
          </a:xfrm>
          <a:prstGeom prst="rect">
            <a:avLst/>
          </a:prstGeom>
        </p:spPr>
      </p:pic>
    </p:spTree>
    <p:extLst>
      <p:ext uri="{BB962C8B-B14F-4D97-AF65-F5344CB8AC3E}">
        <p14:creationId xmlns:p14="http://schemas.microsoft.com/office/powerpoint/2010/main" val="97815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2502019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 name="think-cell Folie" r:id="rId5" imgW="473" imgH="476" progId="TCLayout.ActiveDocument.1">
                  <p:embed/>
                </p:oleObj>
              </mc:Choice>
              <mc:Fallback>
                <p:oleObj name="think-cell Folie" r:id="rId5" imgW="473" imgH="47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 name="Grafik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200512" cy="6858000"/>
          </a:xfrm>
          <a:prstGeom prst="rect">
            <a:avLst/>
          </a:prstGeom>
        </p:spPr>
      </p:pic>
      <p:sp>
        <p:nvSpPr>
          <p:cNvPr id="8" name="Textfeld 7"/>
          <p:cNvSpPr txBox="1"/>
          <p:nvPr/>
        </p:nvSpPr>
        <p:spPr>
          <a:xfrm>
            <a:off x="92363" y="110836"/>
            <a:ext cx="2179782" cy="2031325"/>
          </a:xfrm>
          <a:prstGeom prst="rect">
            <a:avLst/>
          </a:prstGeom>
          <a:noFill/>
        </p:spPr>
        <p:txBody>
          <a:bodyPr wrap="square" rtlCol="0">
            <a:spAutoFit/>
          </a:bodyPr>
          <a:lstStyle/>
          <a:p>
            <a:r>
              <a:rPr lang="de-DE" dirty="0">
                <a:solidFill>
                  <a:schemeClr val="bg1"/>
                </a:solidFill>
                <a:latin typeface="Comic Sans MS" panose="030F0702030302020204" pitchFamily="66" charset="0"/>
              </a:rPr>
              <a:t>Partners:</a:t>
            </a:r>
          </a:p>
          <a:p>
            <a:r>
              <a:rPr lang="de-DE" dirty="0">
                <a:solidFill>
                  <a:schemeClr val="bg1"/>
                </a:solidFill>
                <a:latin typeface="Comic Sans MS" panose="030F0702030302020204" pitchFamily="66" charset="0"/>
              </a:rPr>
              <a:t>Bosch </a:t>
            </a:r>
            <a:r>
              <a:rPr lang="de-DE" dirty="0" err="1">
                <a:solidFill>
                  <a:schemeClr val="bg1"/>
                </a:solidFill>
                <a:latin typeface="Comic Sans MS" panose="030F0702030302020204" pitchFamily="66" charset="0"/>
              </a:rPr>
              <a:t>IoT</a:t>
            </a:r>
            <a:r>
              <a:rPr lang="de-DE" dirty="0">
                <a:solidFill>
                  <a:schemeClr val="bg1"/>
                </a:solidFill>
                <a:latin typeface="Comic Sans MS" panose="030F0702030302020204" pitchFamily="66" charset="0"/>
              </a:rPr>
              <a:t> Suite</a:t>
            </a:r>
          </a:p>
          <a:p>
            <a:r>
              <a:rPr lang="de-DE" dirty="0" err="1">
                <a:solidFill>
                  <a:schemeClr val="bg1"/>
                </a:solidFill>
                <a:latin typeface="Comic Sans MS" panose="030F0702030302020204" pitchFamily="66" charset="0"/>
              </a:rPr>
              <a:t>here</a:t>
            </a:r>
            <a:r>
              <a:rPr lang="de-DE" dirty="0">
                <a:solidFill>
                  <a:schemeClr val="bg1"/>
                </a:solidFill>
                <a:latin typeface="Comic Sans MS" panose="030F0702030302020204" pitchFamily="66" charset="0"/>
              </a:rPr>
              <a:t> </a:t>
            </a:r>
            <a:r>
              <a:rPr lang="de-DE" dirty="0" err="1">
                <a:solidFill>
                  <a:schemeClr val="bg1"/>
                </a:solidFill>
                <a:latin typeface="Comic Sans MS" panose="030F0702030302020204" pitchFamily="66" charset="0"/>
              </a:rPr>
              <a:t>maps</a:t>
            </a:r>
            <a:endParaRPr lang="de-DE" dirty="0">
              <a:solidFill>
                <a:schemeClr val="bg1"/>
              </a:solidFill>
              <a:latin typeface="Comic Sans MS" panose="030F0702030302020204" pitchFamily="66" charset="0"/>
            </a:endParaRPr>
          </a:p>
          <a:p>
            <a:r>
              <a:rPr lang="de-DE" dirty="0" err="1">
                <a:solidFill>
                  <a:schemeClr val="bg1"/>
                </a:solidFill>
                <a:latin typeface="Comic Sans MS" panose="030F0702030302020204" pitchFamily="66" charset="0"/>
              </a:rPr>
              <a:t>Streamr</a:t>
            </a:r>
            <a:endParaRPr lang="de-DE" dirty="0">
              <a:solidFill>
                <a:schemeClr val="bg1"/>
              </a:solidFill>
              <a:latin typeface="Comic Sans MS" panose="030F0702030302020204" pitchFamily="66" charset="0"/>
            </a:endParaRPr>
          </a:p>
          <a:p>
            <a:r>
              <a:rPr lang="de-DE" dirty="0" err="1">
                <a:solidFill>
                  <a:schemeClr val="bg1"/>
                </a:solidFill>
                <a:latin typeface="Comic Sans MS" panose="030F0702030302020204" pitchFamily="66" charset="0"/>
              </a:rPr>
              <a:t>Raspberry</a:t>
            </a:r>
            <a:r>
              <a:rPr lang="de-DE" dirty="0">
                <a:solidFill>
                  <a:schemeClr val="bg1"/>
                </a:solidFill>
                <a:latin typeface="Comic Sans MS" panose="030F0702030302020204" pitchFamily="66" charset="0"/>
              </a:rPr>
              <a:t> </a:t>
            </a:r>
            <a:r>
              <a:rPr lang="de-DE" dirty="0" err="1">
                <a:solidFill>
                  <a:schemeClr val="bg1"/>
                </a:solidFill>
                <a:latin typeface="Comic Sans MS" panose="030F0702030302020204" pitchFamily="66" charset="0"/>
              </a:rPr>
              <a:t>foundation</a:t>
            </a:r>
            <a:endParaRPr lang="de-DE" dirty="0">
              <a:solidFill>
                <a:schemeClr val="bg1"/>
              </a:solidFill>
              <a:latin typeface="Comic Sans MS" panose="030F0702030302020204" pitchFamily="66" charset="0"/>
            </a:endParaRPr>
          </a:p>
          <a:p>
            <a:r>
              <a:rPr lang="de-DE" dirty="0">
                <a:solidFill>
                  <a:schemeClr val="bg1"/>
                </a:solidFill>
                <a:latin typeface="Comic Sans MS" panose="030F0702030302020204" pitchFamily="66" charset="0"/>
              </a:rPr>
              <a:t>Open cv</a:t>
            </a:r>
            <a:endParaRPr lang="de-DE"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2171134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267023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Folie" r:id="rId4" imgW="473" imgH="476" progId="TCLayout.ActiveDocument.1">
                  <p:embed/>
                </p:oleObj>
              </mc:Choice>
              <mc:Fallback>
                <p:oleObj name="think-cell Folie"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Inhaltsplatzhalt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780558" y="2221561"/>
            <a:ext cx="4042641" cy="4042641"/>
          </a:xfrm>
          <a:prstGeom prst="rect">
            <a:avLst/>
          </a:prstGeom>
        </p:spPr>
      </p:pic>
      <p:sp>
        <p:nvSpPr>
          <p:cNvPr id="5" name="Titel 4">
            <a:extLst>
              <a:ext uri="{FF2B5EF4-FFF2-40B4-BE49-F238E27FC236}">
                <a16:creationId xmlns:a16="http://schemas.microsoft.com/office/drawing/2014/main" id="{F87B94BF-8262-4D36-844F-A9BEE6AEF49A}"/>
              </a:ext>
            </a:extLst>
          </p:cNvPr>
          <p:cNvSpPr txBox="1">
            <a:spLocks noGrp="1"/>
          </p:cNvSpPr>
          <p:nvPr>
            <p:ph type="title"/>
          </p:nvPr>
        </p:nvSpPr>
        <p:spPr>
          <a:xfrm>
            <a:off x="748145" y="1453226"/>
            <a:ext cx="10871201" cy="2696123"/>
          </a:xfrm>
          <a:prstGeom prst="rect">
            <a:avLst/>
          </a:prstGeom>
          <a:noFill/>
        </p:spPr>
        <p:txBody>
          <a:bodyPr wrap="square" rtlCol="0">
            <a:spAutoFit/>
          </a:bodyPr>
          <a:lstStyle/>
          <a:p>
            <a:pPr algn="ctr"/>
            <a:r>
              <a:rPr lang="de-DE" b="1" dirty="0" smtClean="0">
                <a:latin typeface="Comic Sans MS" panose="030F0702030302020204" pitchFamily="66" charset="0"/>
              </a:rPr>
              <a:t>SCAN THE CODE FOR MORE INFO!</a:t>
            </a:r>
            <a:r>
              <a:rPr lang="de-DE" sz="6600" dirty="0" smtClean="0">
                <a:latin typeface="Comic Sans MS" panose="030F0702030302020204" pitchFamily="66" charset="0"/>
              </a:rPr>
              <a:t/>
            </a:r>
            <a:br>
              <a:rPr lang="de-DE" sz="6600" dirty="0" smtClean="0">
                <a:latin typeface="Comic Sans MS" panose="030F0702030302020204" pitchFamily="66" charset="0"/>
              </a:rPr>
            </a:br>
            <a:endParaRPr lang="de-DE" sz="4800" dirty="0" smtClean="0">
              <a:solidFill>
                <a:schemeClr val="bg1"/>
              </a:solidFill>
              <a:latin typeface="Comic Sans MS" panose="030F0702030302020204" pitchFamily="66" charset="0"/>
            </a:endParaRPr>
          </a:p>
          <a:p>
            <a:endParaRPr lang="de-DE" sz="4800" dirty="0">
              <a:solidFill>
                <a:schemeClr val="bg1"/>
              </a:solidFill>
              <a:latin typeface="Comic Sans MS" panose="030F0702030302020204" pitchFamily="66" charset="0"/>
            </a:endParaRPr>
          </a:p>
          <a:p>
            <a:endParaRPr lang="de-DE" sz="4800" dirty="0" smtClean="0">
              <a:solidFill>
                <a:schemeClr val="bg1"/>
              </a:solidFill>
              <a:latin typeface="Comic Sans MS" panose="030F0702030302020204" pitchFamily="66" charset="0"/>
            </a:endParaRPr>
          </a:p>
        </p:txBody>
      </p:sp>
    </p:spTree>
    <p:extLst>
      <p:ext uri="{BB962C8B-B14F-4D97-AF65-F5344CB8AC3E}">
        <p14:creationId xmlns:p14="http://schemas.microsoft.com/office/powerpoint/2010/main" val="2733815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593</Words>
  <Application>Microsoft Office PowerPoint</Application>
  <PresentationFormat>Breitbild</PresentationFormat>
  <Paragraphs>101</Paragraphs>
  <Slides>8</Slides>
  <Notes>5</Notes>
  <HiddenSlides>1</HiddenSlides>
  <MMClips>1</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8</vt:i4>
      </vt:variant>
    </vt:vector>
  </HeadingPairs>
  <TitlesOfParts>
    <vt:vector size="15" baseType="lpstr">
      <vt:lpstr>Arial</vt:lpstr>
      <vt:lpstr>Calibri</vt:lpstr>
      <vt:lpstr>Calibri Light</vt:lpstr>
      <vt:lpstr>Comic Sans MS</vt:lpstr>
      <vt:lpstr>Komika Axis</vt:lpstr>
      <vt:lpstr>Office</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SCAN THE CODE FOR MORE INFO!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Pressler Daniel</dc:creator>
  <cp:lastModifiedBy>Omerovic, Mirheta (008)</cp:lastModifiedBy>
  <cp:revision>6</cp:revision>
  <dcterms:created xsi:type="dcterms:W3CDTF">2019-05-13T18:32:56Z</dcterms:created>
  <dcterms:modified xsi:type="dcterms:W3CDTF">2019-05-15T11:12:25Z</dcterms:modified>
</cp:coreProperties>
</file>